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sldIdLst>
    <p:sldId id="256" r:id="rId2"/>
    <p:sldId id="282" r:id="rId3"/>
    <p:sldId id="318" r:id="rId4"/>
    <p:sldId id="332" r:id="rId5"/>
    <p:sldId id="300" r:id="rId6"/>
    <p:sldId id="303" r:id="rId7"/>
    <p:sldId id="310" r:id="rId8"/>
    <p:sldId id="261" r:id="rId9"/>
    <p:sldId id="311" r:id="rId10"/>
    <p:sldId id="334" r:id="rId11"/>
    <p:sldId id="327" r:id="rId12"/>
    <p:sldId id="306" r:id="rId13"/>
    <p:sldId id="317" r:id="rId14"/>
    <p:sldId id="319" r:id="rId15"/>
    <p:sldId id="330" r:id="rId16"/>
    <p:sldId id="329" r:id="rId17"/>
    <p:sldId id="316" r:id="rId18"/>
    <p:sldId id="269" r:id="rId19"/>
    <p:sldId id="271" r:id="rId20"/>
    <p:sldId id="309" r:id="rId21"/>
    <p:sldId id="331" r:id="rId22"/>
    <p:sldId id="32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B521"/>
    <a:srgbClr val="2F29AD"/>
    <a:srgbClr val="25A2FF"/>
    <a:srgbClr val="9C5BCD"/>
    <a:srgbClr val="8F45C7"/>
    <a:srgbClr val="0BF38A"/>
    <a:srgbClr val="46DE8B"/>
    <a:srgbClr val="62ECB4"/>
    <a:srgbClr val="2DE3AB"/>
    <a:srgbClr val="47E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4660"/>
  </p:normalViewPr>
  <p:slideViewPr>
    <p:cSldViewPr>
      <p:cViewPr>
        <p:scale>
          <a:sx n="75" d="100"/>
          <a:sy n="75" d="100"/>
        </p:scale>
        <p:origin x="-2670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роз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Admin\Мои документы\Мои рисунки\Анимашки\Бабочки жучки и т п\16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857625"/>
            <a:ext cx="24384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Admin\Мои документы\Мои рисунки\Анимашки\Бабочки жучки и т п\borb2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357813"/>
            <a:ext cx="847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Admin\Мои документы\Мои рисунки\Анимашки\Бабочки жучки и т п\44584253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28625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13" y="6429375"/>
            <a:ext cx="1352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FE45-C8C7-42D5-ABD4-AA7F6DF180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F2A7-53B6-4102-9E35-77E419B42D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DB0FD-0064-4D35-AD6F-A0C6231AC3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28662" y="2428868"/>
            <a:ext cx="750923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2DB9-437A-4807-8908-6A1981D8A0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3CD1-C7A0-4BE1-9B74-A332CCC993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3F20-5561-420D-B035-A39739CF5B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DB6B6-80C3-4B5B-AD9A-DA3204E92F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AA2D-6EAE-4946-A006-0F78403765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87789-CFCB-4343-98F7-EF8DDA40C4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44AE-FEDE-437C-A3A5-2FAA30609E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CC90-E7CB-4B7F-A9BE-A3B8125D8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3FFC5"/>
            </a:gs>
            <a:gs pos="50000">
              <a:srgbClr val="99FF79"/>
            </a:gs>
            <a:gs pos="100000">
              <a:srgbClr val="66FF33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398342-C1E4-4736-B8F7-0C668120E4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Мои шаблоны презентаций\фоны\роз3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51613" y="5214938"/>
            <a:ext cx="25923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C:\Documents and Settings\Admin\Мои документы\Мои рисунки\Анимашки\Бабочки жучки и т п\borb27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313" y="142875"/>
            <a:ext cx="914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jpeg"/><Relationship Id="rId5" Type="http://schemas.openxmlformats.org/officeDocument/2006/relationships/image" Target="../media/image39.emf"/><Relationship Id="rId4" Type="http://schemas.openxmlformats.org/officeDocument/2006/relationships/oleObject" Target="../embeddings/____________Microsoft_PowerPoint_97-20031.ppt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214290"/>
            <a:ext cx="8501122" cy="500066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МБДОУ «ДЕТСКИЙ САД №4 «ЛАСТОЧКА»ГОРОДА АРМЯНСКА РЕСПУБЛИКИ КРЫМ</a:t>
            </a: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2071678"/>
            <a:ext cx="7920037" cy="1870077"/>
          </a:xfrm>
        </p:spPr>
        <p:txBody>
          <a:bodyPr/>
          <a:lstStyle/>
          <a:p>
            <a:pPr marL="26988" algn="ctr" eaLnBrk="1" hangingPunct="1">
              <a:lnSpc>
                <a:spcPct val="80000"/>
              </a:lnSpc>
            </a:pPr>
            <a:r>
              <a:rPr lang="ru-RU" sz="2800" dirty="0" smtClean="0">
                <a:solidFill>
                  <a:srgbClr val="320E04"/>
                </a:solidFill>
              </a:rPr>
              <a:t> </a:t>
            </a:r>
            <a:r>
              <a:rPr lang="ru-RU" sz="2800" b="1" dirty="0" smtClean="0">
                <a:solidFill>
                  <a:srgbClr val="320E04"/>
                </a:solidFill>
              </a:rPr>
              <a:t>КОНСУЛЬТАЦИЯ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320E04"/>
                </a:solidFill>
                <a:latin typeface="Gill Sans MT" pitchFamily="34" charset="0"/>
              </a:rPr>
              <a:t>               на тему:   «Развитие творческих </a:t>
            </a:r>
          </a:p>
          <a:p>
            <a:pPr marL="26988" algn="ctr"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320E04"/>
                </a:solidFill>
                <a:latin typeface="Gill Sans MT" pitchFamily="34" charset="0"/>
              </a:rPr>
              <a:t>способностей дошкольников </a:t>
            </a:r>
          </a:p>
          <a:p>
            <a:pPr marL="26988" algn="ctr"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320E04"/>
                </a:solidFill>
                <a:latin typeface="Gill Sans MT" pitchFamily="34" charset="0"/>
              </a:rPr>
              <a:t>способом ТРИЗ технологий»</a:t>
            </a:r>
            <a:endParaRPr lang="en-US" sz="2800" b="1" dirty="0" smtClean="0">
              <a:solidFill>
                <a:srgbClr val="320E04"/>
              </a:solidFill>
            </a:endParaRPr>
          </a:p>
          <a:p>
            <a:pPr marL="26988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320E04"/>
                </a:solidFill>
              </a:rPr>
              <a:t>   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320E04"/>
                </a:solidFill>
              </a:rPr>
              <a:t>                        </a:t>
            </a:r>
          </a:p>
          <a:p>
            <a:pPr marL="26988"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320E04"/>
                </a:solidFill>
              </a:rPr>
              <a:t>                                                              			</a:t>
            </a:r>
            <a:endParaRPr lang="ru-RU" sz="1800" b="1" dirty="0" smtClean="0">
              <a:solidFill>
                <a:srgbClr val="320E04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929330"/>
            <a:ext cx="516063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 eaLnBrk="1" hangingPunct="1">
              <a:lnSpc>
                <a:spcPct val="80000"/>
              </a:lnSpc>
            </a:pPr>
            <a:r>
              <a:rPr lang="ru-RU" b="1" dirty="0" smtClean="0">
                <a:solidFill>
                  <a:srgbClr val="320E04"/>
                </a:solidFill>
                <a:latin typeface="Times New Roman" pitchFamily="18" charset="0"/>
              </a:rPr>
              <a:t>Подготовила:</a:t>
            </a:r>
          </a:p>
          <a:p>
            <a:pPr marL="26988" algn="ctr" eaLnBrk="1" hangingPunct="1">
              <a:lnSpc>
                <a:spcPct val="80000"/>
              </a:lnSpc>
            </a:pPr>
            <a:r>
              <a:rPr lang="ru-RU" b="1" dirty="0" smtClean="0">
                <a:solidFill>
                  <a:srgbClr val="320E04"/>
                </a:solidFill>
                <a:latin typeface="Times New Roman" pitchFamily="18" charset="0"/>
              </a:rPr>
              <a:t>                                                                      </a:t>
            </a:r>
            <a:r>
              <a:rPr lang="ru-RU" b="1" dirty="0" smtClean="0">
                <a:solidFill>
                  <a:srgbClr val="320E04"/>
                </a:solidFill>
                <a:latin typeface="Times New Roman" pitchFamily="18" charset="0"/>
              </a:rPr>
              <a:t>воспитатель </a:t>
            </a:r>
            <a:r>
              <a:rPr lang="ru-RU" b="1" dirty="0" err="1" smtClean="0">
                <a:solidFill>
                  <a:srgbClr val="320E04"/>
                </a:solidFill>
                <a:latin typeface="Times New Roman" pitchFamily="18" charset="0"/>
              </a:rPr>
              <a:t>Шейхмамбетова</a:t>
            </a:r>
            <a:r>
              <a:rPr lang="ru-RU" b="1" dirty="0" smtClean="0">
                <a:solidFill>
                  <a:srgbClr val="320E04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320E04"/>
                </a:solidFill>
                <a:latin typeface="Times New Roman" pitchFamily="18" charset="0"/>
              </a:rPr>
              <a:t>Сафие</a:t>
            </a:r>
            <a:r>
              <a:rPr lang="ru-RU" b="1" dirty="0" smtClean="0">
                <a:solidFill>
                  <a:srgbClr val="320E04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320E04"/>
                </a:solidFill>
                <a:latin typeface="Times New Roman" pitchFamily="18" charset="0"/>
              </a:rPr>
              <a:t>Энверовна</a:t>
            </a:r>
            <a:endParaRPr lang="en-US" b="1" dirty="0" smtClean="0">
              <a:solidFill>
                <a:srgbClr val="320E04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1" uiExpan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фон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3532" y="372196"/>
            <a:ext cx="8229600" cy="6048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</a:t>
            </a:r>
            <a:br>
              <a:rPr lang="ru-RU" sz="1800" dirty="0" smtClean="0"/>
            </a:br>
            <a:r>
              <a:rPr lang="ru-RU" sz="1800" dirty="0" smtClean="0"/>
              <a:t>    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«Цирк»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/>
              <a:t>	</a:t>
            </a:r>
            <a:r>
              <a:rPr lang="ru-RU" sz="1800" dirty="0"/>
              <a:t> </a:t>
            </a:r>
            <a:r>
              <a:rPr lang="ru-RU" sz="1800" dirty="0" smtClean="0"/>
              <a:t>   В город приехал цирк. Необходимо расклеить афиши, но в городе нет клея. Как расклеить афиши?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/>
              <a:t>	</a:t>
            </a:r>
            <a:r>
              <a:rPr lang="ru-RU" sz="1800" b="1" i="1" dirty="0" smtClean="0"/>
              <a:t>     Противоречие: </a:t>
            </a:r>
            <a:r>
              <a:rPr lang="ru-RU" sz="1800" dirty="0" smtClean="0"/>
              <a:t>афиши нужно расклеить, чтобы узнать о приезде цирка. Радио и телевизор не работают.</a:t>
            </a:r>
            <a:br>
              <a:rPr lang="ru-RU" sz="1800" dirty="0" smtClean="0"/>
            </a:br>
            <a:r>
              <a:rPr lang="ru-RU" sz="1800" dirty="0" smtClean="0"/>
              <a:t>   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 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«Рецепт»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       </a:t>
            </a:r>
            <a:r>
              <a:rPr lang="ru-RU" sz="1800" dirty="0" err="1" smtClean="0"/>
              <a:t>Знайка</a:t>
            </a:r>
            <a:r>
              <a:rPr lang="ru-RU" sz="1800" dirty="0" smtClean="0"/>
              <a:t> попросил Пончика передать рецепт пирожков. Когда он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рассказывал рецепт, оказалось, что Пончик не умеет писать.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Как быть?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         </a:t>
            </a:r>
            <a:r>
              <a:rPr lang="ru-RU" sz="1800" b="1" i="1" dirty="0" smtClean="0"/>
              <a:t>Противоречие: </a:t>
            </a:r>
            <a:r>
              <a:rPr lang="ru-RU" sz="1800" dirty="0" smtClean="0"/>
              <a:t>без рецепта не получится печенье, и коротышки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не смогут его сделать, потому что не умеют писать</a:t>
            </a:r>
          </a:p>
        </p:txBody>
      </p:sp>
      <p:pic>
        <p:nvPicPr>
          <p:cNvPr id="4" name="Picture 2" descr="G:\razdelitel_5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517232"/>
            <a:ext cx="4981791" cy="812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59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3786214" cy="3094528"/>
          </a:xfrm>
          <a:prstGeom prst="rect">
            <a:avLst/>
          </a:prstGeom>
          <a:noFill/>
          <a:ln w="19050" cmpd="thickThin"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6" name="Рисунок 5" descr="http://dou154.spb.ru/img/TRIZ/Robinzon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14290"/>
            <a:ext cx="3643338" cy="3000396"/>
          </a:xfrm>
          <a:prstGeom prst="rect">
            <a:avLst/>
          </a:prstGeom>
          <a:noFill/>
          <a:ln w="19050" cmpd="thickThin"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857627"/>
            <a:ext cx="2428892" cy="2262683"/>
          </a:xfrm>
          <a:prstGeom prst="rect">
            <a:avLst/>
          </a:prstGeom>
          <a:noFill/>
          <a:ln w="19050" cmpd="thickThin"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9" name="Рисунок 8" descr="http://dou154.spb.ru/img/TRIZ/Robinzon3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85728"/>
            <a:ext cx="3590933" cy="2928958"/>
          </a:xfrm>
          <a:prstGeom prst="rect">
            <a:avLst/>
          </a:prstGeom>
          <a:noFill/>
          <a:ln w="19050" cmpd="thickThin"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10" name="Рисунок 9" descr="http://dou154.spb.ru/img/TRIZ/Robinzon1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214686"/>
            <a:ext cx="2071670" cy="2000264"/>
          </a:xfrm>
          <a:prstGeom prst="rect">
            <a:avLst/>
          </a:prstGeom>
          <a:noFill/>
          <a:ln w="19050" cmpd="thickThin"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35" name="Picture 43" descr="фон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611188" y="1557338"/>
            <a:ext cx="7786687" cy="4667250"/>
            <a:chOff x="1413" y="4642"/>
            <a:chExt cx="9059" cy="6132"/>
          </a:xfrm>
        </p:grpSpPr>
        <p:sp>
          <p:nvSpPr>
            <p:cNvPr id="33806" name="Freeform 3"/>
            <p:cNvSpPr>
              <a:spLocks noEditPoints="1"/>
            </p:cNvSpPr>
            <p:nvPr/>
          </p:nvSpPr>
          <p:spPr bwMode="gray">
            <a:xfrm rot="-1358056">
              <a:off x="1807" y="6095"/>
              <a:ext cx="8549" cy="3773"/>
            </a:xfrm>
            <a:custGeom>
              <a:avLst/>
              <a:gdLst>
                <a:gd name="T0" fmla="*/ 71784 w 4040"/>
                <a:gd name="T1" fmla="*/ 384 h 1888"/>
                <a:gd name="T2" fmla="*/ 52350 w 4040"/>
                <a:gd name="T3" fmla="*/ 2364 h 1888"/>
                <a:gd name="T4" fmla="*/ 35125 w 4040"/>
                <a:gd name="T5" fmla="*/ 5803 h 1888"/>
                <a:gd name="T6" fmla="*/ 20606 w 4040"/>
                <a:gd name="T7" fmla="*/ 10512 h 1888"/>
                <a:gd name="T8" fmla="*/ 9577 w 4040"/>
                <a:gd name="T9" fmla="*/ 16251 h 1888"/>
                <a:gd name="T10" fmla="*/ 2463 w 4040"/>
                <a:gd name="T11" fmla="*/ 22888 h 1888"/>
                <a:gd name="T12" fmla="*/ 0 w 4040"/>
                <a:gd name="T13" fmla="*/ 30096 h 1888"/>
                <a:gd name="T14" fmla="*/ 2463 w 4040"/>
                <a:gd name="T15" fmla="*/ 37288 h 1888"/>
                <a:gd name="T16" fmla="*/ 9577 w 4040"/>
                <a:gd name="T17" fmla="*/ 43927 h 1888"/>
                <a:gd name="T18" fmla="*/ 20606 w 4040"/>
                <a:gd name="T19" fmla="*/ 49665 h 1888"/>
                <a:gd name="T20" fmla="*/ 35125 w 4040"/>
                <a:gd name="T21" fmla="*/ 54373 h 1888"/>
                <a:gd name="T22" fmla="*/ 52350 w 4040"/>
                <a:gd name="T23" fmla="*/ 57812 h 1888"/>
                <a:gd name="T24" fmla="*/ 71784 w 4040"/>
                <a:gd name="T25" fmla="*/ 59792 h 1888"/>
                <a:gd name="T26" fmla="*/ 92755 w 4040"/>
                <a:gd name="T27" fmla="*/ 60048 h 1888"/>
                <a:gd name="T28" fmla="*/ 112788 w 4040"/>
                <a:gd name="T29" fmla="*/ 58643 h 1888"/>
                <a:gd name="T30" fmla="*/ 130855 w 4040"/>
                <a:gd name="T31" fmla="*/ 55644 h 1888"/>
                <a:gd name="T32" fmla="*/ 146292 w 4040"/>
                <a:gd name="T33" fmla="*/ 51375 h 1888"/>
                <a:gd name="T34" fmla="*/ 158601 w 4040"/>
                <a:gd name="T35" fmla="*/ 45963 h 1888"/>
                <a:gd name="T36" fmla="*/ 167082 w 4040"/>
                <a:gd name="T37" fmla="*/ 39585 h 1888"/>
                <a:gd name="T38" fmla="*/ 171156 w 4040"/>
                <a:gd name="T39" fmla="*/ 32572 h 1888"/>
                <a:gd name="T40" fmla="*/ 170313 w 4040"/>
                <a:gd name="T41" fmla="*/ 25180 h 1888"/>
                <a:gd name="T42" fmla="*/ 164721 w 4040"/>
                <a:gd name="T43" fmla="*/ 18355 h 1888"/>
                <a:gd name="T44" fmla="*/ 154874 w 4040"/>
                <a:gd name="T45" fmla="*/ 12300 h 1888"/>
                <a:gd name="T46" fmla="*/ 141458 w 4040"/>
                <a:gd name="T47" fmla="*/ 7272 h 1888"/>
                <a:gd name="T48" fmla="*/ 125076 w 4040"/>
                <a:gd name="T49" fmla="*/ 3383 h 1888"/>
                <a:gd name="T50" fmla="*/ 106336 w 4040"/>
                <a:gd name="T51" fmla="*/ 895 h 1888"/>
                <a:gd name="T52" fmla="*/ 85714 w 4040"/>
                <a:gd name="T53" fmla="*/ 0 h 1888"/>
                <a:gd name="T54" fmla="*/ 68130 w 4040"/>
                <a:gd name="T55" fmla="*/ 55324 h 1888"/>
                <a:gd name="T56" fmla="*/ 49385 w 4040"/>
                <a:gd name="T57" fmla="*/ 53479 h 1888"/>
                <a:gd name="T58" fmla="*/ 32926 w 4040"/>
                <a:gd name="T59" fmla="*/ 50224 h 1888"/>
                <a:gd name="T60" fmla="*/ 19426 w 4040"/>
                <a:gd name="T61" fmla="*/ 45772 h 1888"/>
                <a:gd name="T62" fmla="*/ 9501 w 4040"/>
                <a:gd name="T63" fmla="*/ 40352 h 1888"/>
                <a:gd name="T64" fmla="*/ 3735 w 4040"/>
                <a:gd name="T65" fmla="*/ 34229 h 1888"/>
                <a:gd name="T66" fmla="*/ 2888 w 4040"/>
                <a:gd name="T67" fmla="*/ 27544 h 1888"/>
                <a:gd name="T68" fmla="*/ 7038 w 4040"/>
                <a:gd name="T69" fmla="*/ 21167 h 1888"/>
                <a:gd name="T70" fmla="*/ 15699 w 4040"/>
                <a:gd name="T71" fmla="*/ 15484 h 1888"/>
                <a:gd name="T72" fmla="*/ 28093 w 4040"/>
                <a:gd name="T73" fmla="*/ 10703 h 1888"/>
                <a:gd name="T74" fmla="*/ 43604 w 4040"/>
                <a:gd name="T75" fmla="*/ 7080 h 1888"/>
                <a:gd name="T76" fmla="*/ 61695 w 4040"/>
                <a:gd name="T77" fmla="*/ 4724 h 1888"/>
                <a:gd name="T78" fmla="*/ 81546 w 4040"/>
                <a:gd name="T79" fmla="*/ 3829 h 1888"/>
                <a:gd name="T80" fmla="*/ 101505 w 4040"/>
                <a:gd name="T81" fmla="*/ 4724 h 1888"/>
                <a:gd name="T82" fmla="*/ 119563 w 4040"/>
                <a:gd name="T83" fmla="*/ 7080 h 1888"/>
                <a:gd name="T84" fmla="*/ 135102 w 4040"/>
                <a:gd name="T85" fmla="*/ 10703 h 1888"/>
                <a:gd name="T86" fmla="*/ 147496 w 4040"/>
                <a:gd name="T87" fmla="*/ 15484 h 1888"/>
                <a:gd name="T88" fmla="*/ 156138 w 4040"/>
                <a:gd name="T89" fmla="*/ 21167 h 1888"/>
                <a:gd name="T90" fmla="*/ 160306 w 4040"/>
                <a:gd name="T91" fmla="*/ 27544 h 1888"/>
                <a:gd name="T92" fmla="*/ 159443 w 4040"/>
                <a:gd name="T93" fmla="*/ 34229 h 1888"/>
                <a:gd name="T94" fmla="*/ 153675 w 4040"/>
                <a:gd name="T95" fmla="*/ 40352 h 1888"/>
                <a:gd name="T96" fmla="*/ 143744 w 4040"/>
                <a:gd name="T97" fmla="*/ 45772 h 1888"/>
                <a:gd name="T98" fmla="*/ 130252 w 4040"/>
                <a:gd name="T99" fmla="*/ 50224 h 1888"/>
                <a:gd name="T100" fmla="*/ 113791 w 4040"/>
                <a:gd name="T101" fmla="*/ 53479 h 1888"/>
                <a:gd name="T102" fmla="*/ 95038 w 4040"/>
                <a:gd name="T103" fmla="*/ 55324 h 18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0"/>
                <a:gd name="T157" fmla="*/ 0 h 1888"/>
                <a:gd name="T158" fmla="*/ 4040 w 4040"/>
                <a:gd name="T159" fmla="*/ 1888 h 18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rgbClr val="656565"/>
                </a:gs>
                <a:gs pos="100000">
                  <a:srgbClr val="DDDDDD"/>
                </a:gs>
              </a:gsLst>
              <a:lin ang="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Text Box 4"/>
            <p:cNvSpPr txBox="1">
              <a:spLocks noChangeArrowheads="1"/>
            </p:cNvSpPr>
            <p:nvPr/>
          </p:nvSpPr>
          <p:spPr bwMode="gray">
            <a:xfrm>
              <a:off x="3875" y="6934"/>
              <a:ext cx="4595" cy="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pPr algn="ctr"/>
              <a:endParaRPr lang="en-US"/>
            </a:p>
          </p:txBody>
        </p:sp>
        <p:sp>
          <p:nvSpPr>
            <p:cNvPr id="33808" name="Oval 5"/>
            <p:cNvSpPr>
              <a:spLocks noChangeArrowheads="1"/>
            </p:cNvSpPr>
            <p:nvPr/>
          </p:nvSpPr>
          <p:spPr bwMode="gray">
            <a:xfrm>
              <a:off x="2891" y="6015"/>
              <a:ext cx="1674" cy="1681"/>
            </a:xfrm>
            <a:prstGeom prst="ellipse">
              <a:avLst/>
            </a:prstGeom>
            <a:gradFill rotWithShape="1">
              <a:gsLst>
                <a:gs pos="0">
                  <a:srgbClr val="BCF2D7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46505E">
                  <a:alpha val="50000"/>
                </a:srgbClr>
              </a:prstShdw>
            </a:effectLst>
          </p:spPr>
          <p:txBody>
            <a:bodyPr lIns="74981" tIns="37490" rIns="74981" bIns="37490" anchor="ctr"/>
            <a:lstStyle/>
            <a:p>
              <a:pPr algn="ctr"/>
              <a:endParaRPr lang="en-US"/>
            </a:p>
          </p:txBody>
        </p:sp>
        <p:pic>
          <p:nvPicPr>
            <p:cNvPr id="33809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6" y="6686"/>
              <a:ext cx="1296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0" name="Text Box 7"/>
            <p:cNvSpPr txBox="1">
              <a:spLocks noChangeArrowheads="1"/>
            </p:cNvSpPr>
            <p:nvPr/>
          </p:nvSpPr>
          <p:spPr bwMode="gray">
            <a:xfrm>
              <a:off x="2891" y="6250"/>
              <a:ext cx="1800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pPr algn="ctr"/>
              <a:endParaRPr lang="en-US" sz="9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3811" name="Oval 8"/>
            <p:cNvSpPr>
              <a:spLocks noChangeArrowheads="1"/>
            </p:cNvSpPr>
            <p:nvPr/>
          </p:nvSpPr>
          <p:spPr bwMode="gray">
            <a:xfrm>
              <a:off x="4790" y="4993"/>
              <a:ext cx="1674" cy="1682"/>
            </a:xfrm>
            <a:prstGeom prst="ellipse">
              <a:avLst/>
            </a:prstGeom>
            <a:gradFill rotWithShape="1">
              <a:gsLst>
                <a:gs pos="0">
                  <a:srgbClr val="FFFFF7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12700" dir="10800000">
                <a:srgbClr val="46505E">
                  <a:alpha val="50000"/>
                </a:srgbClr>
              </a:prstShdw>
            </a:effectLst>
          </p:spPr>
          <p:txBody>
            <a:bodyPr lIns="74981" tIns="37490" rIns="74981" bIns="37490" anchor="ctr"/>
            <a:lstStyle/>
            <a:p>
              <a:pPr algn="ctr"/>
              <a:endParaRPr lang="en-US"/>
            </a:p>
          </p:txBody>
        </p:sp>
        <p:pic>
          <p:nvPicPr>
            <p:cNvPr id="33812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55" y="4996"/>
              <a:ext cx="1296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3" name="Text Box 10"/>
            <p:cNvSpPr txBox="1">
              <a:spLocks noChangeArrowheads="1"/>
            </p:cNvSpPr>
            <p:nvPr/>
          </p:nvSpPr>
          <p:spPr bwMode="gray">
            <a:xfrm>
              <a:off x="4956" y="5376"/>
              <a:ext cx="1508" cy="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pPr algn="ctr"/>
              <a:endParaRPr lang="en-US" sz="1200"/>
            </a:p>
          </p:txBody>
        </p:sp>
        <p:sp>
          <p:nvSpPr>
            <p:cNvPr id="33814" name="Oval 11"/>
            <p:cNvSpPr>
              <a:spLocks noChangeArrowheads="1"/>
            </p:cNvSpPr>
            <p:nvPr/>
          </p:nvSpPr>
          <p:spPr bwMode="gray">
            <a:xfrm>
              <a:off x="6895" y="4642"/>
              <a:ext cx="1575" cy="1682"/>
            </a:xfrm>
            <a:prstGeom prst="ellipse">
              <a:avLst/>
            </a:prstGeom>
            <a:gradFill rotWithShape="1">
              <a:gsLst>
                <a:gs pos="0">
                  <a:srgbClr val="DDBBFF"/>
                </a:gs>
                <a:gs pos="100000">
                  <a:srgbClr val="9933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63500" dir="10800000">
                <a:srgbClr val="46505E">
                  <a:alpha val="50000"/>
                </a:srgbClr>
              </a:prstShdw>
            </a:effectLst>
          </p:spPr>
          <p:txBody>
            <a:bodyPr lIns="74981" tIns="37490" rIns="74981" bIns="37490" anchor="ctr"/>
            <a:lstStyle/>
            <a:p>
              <a:pPr algn="ctr"/>
              <a:endParaRPr lang="en-US"/>
            </a:p>
          </p:txBody>
        </p:sp>
        <p:pic>
          <p:nvPicPr>
            <p:cNvPr id="33815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81" y="4996"/>
              <a:ext cx="1297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6" name="Text Box 13"/>
            <p:cNvSpPr txBox="1">
              <a:spLocks noChangeArrowheads="1"/>
            </p:cNvSpPr>
            <p:nvPr/>
          </p:nvSpPr>
          <p:spPr bwMode="gray">
            <a:xfrm>
              <a:off x="6698" y="5015"/>
              <a:ext cx="1793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r>
                <a:rPr lang="ru-RU" sz="900" b="1"/>
                <a:t>         </a:t>
              </a:r>
            </a:p>
          </p:txBody>
        </p:sp>
        <p:sp>
          <p:nvSpPr>
            <p:cNvPr id="33817" name="Oval 14"/>
            <p:cNvSpPr>
              <a:spLocks noChangeArrowheads="1"/>
            </p:cNvSpPr>
            <p:nvPr/>
          </p:nvSpPr>
          <p:spPr bwMode="gray">
            <a:xfrm>
              <a:off x="6628" y="8360"/>
              <a:ext cx="1674" cy="1675"/>
            </a:xfrm>
            <a:prstGeom prst="ellipse">
              <a:avLst/>
            </a:prstGeom>
            <a:gradFill rotWithShape="1">
              <a:gsLst>
                <a:gs pos="0">
                  <a:srgbClr val="FFFFED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46505E">
                  <a:alpha val="50000"/>
                </a:srgbClr>
              </a:prstShdw>
            </a:effectLst>
          </p:spPr>
          <p:txBody>
            <a:bodyPr lIns="74981" tIns="37490" rIns="74981" bIns="37490" anchor="ctr"/>
            <a:lstStyle/>
            <a:p>
              <a:pPr algn="ctr"/>
              <a:endParaRPr lang="en-US"/>
            </a:p>
          </p:txBody>
        </p:sp>
        <p:pic>
          <p:nvPicPr>
            <p:cNvPr id="33818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33" y="8360"/>
              <a:ext cx="1297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9" name="Oval 17"/>
            <p:cNvSpPr>
              <a:spLocks noChangeArrowheads="1"/>
            </p:cNvSpPr>
            <p:nvPr/>
          </p:nvSpPr>
          <p:spPr bwMode="gray">
            <a:xfrm>
              <a:off x="1413" y="7696"/>
              <a:ext cx="1673" cy="1674"/>
            </a:xfrm>
            <a:prstGeom prst="ellipse">
              <a:avLst/>
            </a:prstGeom>
            <a:gradFill rotWithShape="1">
              <a:gsLst>
                <a:gs pos="0">
                  <a:srgbClr val="FFFFF3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46505E">
                  <a:alpha val="50000"/>
                </a:srgbClr>
              </a:prstShdw>
            </a:effectLst>
          </p:spPr>
          <p:txBody>
            <a:bodyPr lIns="74981" tIns="37490" rIns="74981" bIns="37490" anchor="ctr"/>
            <a:lstStyle/>
            <a:p>
              <a:pPr algn="ctr"/>
              <a:endParaRPr lang="en-US"/>
            </a:p>
          </p:txBody>
        </p:sp>
        <p:pic>
          <p:nvPicPr>
            <p:cNvPr id="33820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8" y="9099"/>
              <a:ext cx="1297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1" name="Text Box 19"/>
            <p:cNvSpPr txBox="1">
              <a:spLocks noChangeArrowheads="1"/>
            </p:cNvSpPr>
            <p:nvPr/>
          </p:nvSpPr>
          <p:spPr bwMode="gray">
            <a:xfrm>
              <a:off x="1413" y="7912"/>
              <a:ext cx="1673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pPr algn="ctr"/>
              <a:endParaRPr lang="en-US"/>
            </a:p>
          </p:txBody>
        </p:sp>
        <p:sp>
          <p:nvSpPr>
            <p:cNvPr id="33822" name="Oval 20"/>
            <p:cNvSpPr>
              <a:spLocks noChangeArrowheads="1"/>
            </p:cNvSpPr>
            <p:nvPr/>
          </p:nvSpPr>
          <p:spPr bwMode="gray">
            <a:xfrm>
              <a:off x="2837" y="9099"/>
              <a:ext cx="1674" cy="1675"/>
            </a:xfrm>
            <a:prstGeom prst="ellipse">
              <a:avLst/>
            </a:prstGeom>
            <a:gradFill rotWithShape="1">
              <a:gsLst>
                <a:gs pos="0">
                  <a:srgbClr val="C2ECFB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46505E">
                  <a:alpha val="50000"/>
                </a:srgbClr>
              </a:prstShdw>
            </a:effectLst>
          </p:spPr>
          <p:txBody>
            <a:bodyPr lIns="74981" tIns="37490" rIns="74981" bIns="37490" anchor="ctr"/>
            <a:lstStyle/>
            <a:p>
              <a:pPr algn="ctr"/>
              <a:endParaRPr lang="en-US"/>
            </a:p>
          </p:txBody>
        </p:sp>
        <p:pic>
          <p:nvPicPr>
            <p:cNvPr id="33823" name="Picture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39" y="9099"/>
              <a:ext cx="1297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4" name="Text Box 22"/>
            <p:cNvSpPr txBox="1">
              <a:spLocks noChangeArrowheads="1"/>
            </p:cNvSpPr>
            <p:nvPr/>
          </p:nvSpPr>
          <p:spPr bwMode="gray">
            <a:xfrm>
              <a:off x="2837" y="9277"/>
              <a:ext cx="1728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pPr algn="ctr"/>
              <a:endParaRPr lang="en-US" sz="9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3825" name="Oval 23"/>
            <p:cNvSpPr>
              <a:spLocks noChangeArrowheads="1"/>
            </p:cNvSpPr>
            <p:nvPr/>
          </p:nvSpPr>
          <p:spPr bwMode="gray">
            <a:xfrm>
              <a:off x="4956" y="9013"/>
              <a:ext cx="1675" cy="1676"/>
            </a:xfrm>
            <a:prstGeom prst="ellipse">
              <a:avLst/>
            </a:prstGeom>
            <a:gradFill rotWithShape="1">
              <a:gsLst>
                <a:gs pos="0">
                  <a:srgbClr val="FFE7E7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46505E">
                  <a:alpha val="50000"/>
                </a:srgbClr>
              </a:prstShdw>
            </a:effectLst>
          </p:spPr>
          <p:txBody>
            <a:bodyPr lIns="74981" tIns="37490" rIns="74981" bIns="37490" anchor="ctr"/>
            <a:lstStyle/>
            <a:p>
              <a:pPr algn="ctr"/>
              <a:endParaRPr lang="en-US"/>
            </a:p>
          </p:txBody>
        </p:sp>
        <p:pic>
          <p:nvPicPr>
            <p:cNvPr id="33826" name="Picture 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59" y="9016"/>
              <a:ext cx="1297" cy="1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7" name="Text Box 25"/>
            <p:cNvSpPr txBox="1">
              <a:spLocks noChangeArrowheads="1"/>
            </p:cNvSpPr>
            <p:nvPr/>
          </p:nvSpPr>
          <p:spPr bwMode="gray">
            <a:xfrm>
              <a:off x="2931" y="6558"/>
              <a:ext cx="1742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pPr algn="ctr"/>
              <a:endParaRPr lang="en-US" sz="1600"/>
            </a:p>
          </p:txBody>
        </p:sp>
        <p:sp>
          <p:nvSpPr>
            <p:cNvPr id="33828" name="Oval 26"/>
            <p:cNvSpPr>
              <a:spLocks noChangeArrowheads="1"/>
            </p:cNvSpPr>
            <p:nvPr/>
          </p:nvSpPr>
          <p:spPr bwMode="gray">
            <a:xfrm>
              <a:off x="8403" y="7358"/>
              <a:ext cx="1674" cy="1675"/>
            </a:xfrm>
            <a:prstGeom prst="ellipse">
              <a:avLst/>
            </a:prstGeom>
            <a:gradFill rotWithShape="1">
              <a:gsLst>
                <a:gs pos="0">
                  <a:srgbClr val="DDFFFF"/>
                </a:gs>
                <a:gs pos="100000">
                  <a:srgbClr val="11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46505E">
                  <a:alpha val="50000"/>
                </a:srgbClr>
              </a:prstShdw>
            </a:effectLst>
          </p:spPr>
          <p:txBody>
            <a:bodyPr lIns="74981" tIns="37490" rIns="74981" bIns="37490" anchor="ctr"/>
            <a:lstStyle/>
            <a:p>
              <a:pPr algn="ctr"/>
              <a:endParaRPr lang="en-US"/>
            </a:p>
          </p:txBody>
        </p:sp>
        <p:pic>
          <p:nvPicPr>
            <p:cNvPr id="33829" name="Picture 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05" y="7355"/>
              <a:ext cx="1297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30" name="Text Box 28"/>
            <p:cNvSpPr txBox="1">
              <a:spLocks noChangeArrowheads="1"/>
            </p:cNvSpPr>
            <p:nvPr/>
          </p:nvSpPr>
          <p:spPr bwMode="gray">
            <a:xfrm>
              <a:off x="8470" y="7771"/>
              <a:ext cx="144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pPr algn="ctr"/>
              <a:endParaRPr lang="en-US"/>
            </a:p>
          </p:txBody>
        </p:sp>
        <p:sp>
          <p:nvSpPr>
            <p:cNvPr id="33831" name="Oval 29"/>
            <p:cNvSpPr>
              <a:spLocks noChangeArrowheads="1"/>
            </p:cNvSpPr>
            <p:nvPr/>
          </p:nvSpPr>
          <p:spPr bwMode="gray">
            <a:xfrm>
              <a:off x="8798" y="5537"/>
              <a:ext cx="1674" cy="1676"/>
            </a:xfrm>
            <a:prstGeom prst="ellipse">
              <a:avLst/>
            </a:prstGeom>
            <a:gradFill rotWithShape="1">
              <a:gsLst>
                <a:gs pos="0">
                  <a:srgbClr val="FFFFE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46505E">
                  <a:alpha val="50000"/>
                </a:srgbClr>
              </a:prstShdw>
            </a:effectLst>
          </p:spPr>
          <p:txBody>
            <a:bodyPr lIns="74981" tIns="37490" rIns="74981" bIns="37490" anchor="ctr"/>
            <a:lstStyle/>
            <a:p>
              <a:pPr algn="ctr"/>
              <a:endParaRPr lang="en-US"/>
            </a:p>
          </p:txBody>
        </p:sp>
        <p:pic>
          <p:nvPicPr>
            <p:cNvPr id="33832" name="Picture 3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00" y="5537"/>
              <a:ext cx="1297" cy="1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33" name="Text Box 31"/>
            <p:cNvSpPr txBox="1">
              <a:spLocks noChangeArrowheads="1"/>
            </p:cNvSpPr>
            <p:nvPr/>
          </p:nvSpPr>
          <p:spPr bwMode="gray">
            <a:xfrm>
              <a:off x="8798" y="5887"/>
              <a:ext cx="1674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pPr algn="ctr"/>
              <a:endParaRPr lang="en-US" sz="9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33795" name="Text Box 33"/>
          <p:cNvSpPr txBox="1">
            <a:spLocks noChangeArrowheads="1"/>
          </p:cNvSpPr>
          <p:nvPr/>
        </p:nvSpPr>
        <p:spPr bwMode="auto">
          <a:xfrm>
            <a:off x="7164388" y="2565400"/>
            <a:ext cx="1068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во времени</a:t>
            </a:r>
            <a:endParaRPr lang="ru-RU" sz="1600" dirty="0"/>
          </a:p>
        </p:txBody>
      </p:sp>
      <p:sp>
        <p:nvSpPr>
          <p:cNvPr id="33796" name="Text Box 37"/>
          <p:cNvSpPr txBox="1">
            <a:spLocks noChangeArrowheads="1"/>
          </p:cNvSpPr>
          <p:nvPr/>
        </p:nvSpPr>
        <p:spPr bwMode="auto">
          <a:xfrm>
            <a:off x="593725" y="3694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797" name="Text Box 39"/>
          <p:cNvSpPr txBox="1">
            <a:spLocks noChangeArrowheads="1"/>
          </p:cNvSpPr>
          <p:nvPr/>
        </p:nvSpPr>
        <p:spPr bwMode="auto">
          <a:xfrm>
            <a:off x="1952558" y="2945878"/>
            <a:ext cx="12969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в </a:t>
            </a:r>
            <a:r>
              <a:rPr lang="ru-RU" sz="1600" b="1" dirty="0" err="1"/>
              <a:t>прос-транстве</a:t>
            </a:r>
            <a:endParaRPr lang="ru-RU" sz="1200" dirty="0"/>
          </a:p>
        </p:txBody>
      </p:sp>
      <p:sp>
        <p:nvSpPr>
          <p:cNvPr id="33798" name="WordArt 39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51847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F29AD"/>
                </a:solidFill>
                <a:latin typeface="Arial"/>
                <a:cs typeface="Arial"/>
              </a:rPr>
              <a:t>ПРИЕМЫ РАЗРЕШЕНИЯ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F29AD"/>
                </a:solidFill>
                <a:latin typeface="Arial"/>
                <a:cs typeface="Arial"/>
              </a:rPr>
              <a:t>ПРОТИВОРЕЧИЙ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2F29AD"/>
              </a:solidFill>
              <a:latin typeface="Arial"/>
              <a:cs typeface="Arial"/>
            </a:endParaRPr>
          </a:p>
        </p:txBody>
      </p:sp>
      <p:sp>
        <p:nvSpPr>
          <p:cNvPr id="33799" name="Text Box 40"/>
          <p:cNvSpPr txBox="1">
            <a:spLocks noChangeArrowheads="1"/>
          </p:cNvSpPr>
          <p:nvPr/>
        </p:nvSpPr>
        <p:spPr bwMode="auto">
          <a:xfrm>
            <a:off x="3635375" y="2133600"/>
            <a:ext cx="12430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в смене </a:t>
            </a:r>
          </a:p>
          <a:p>
            <a:pPr algn="ctr"/>
            <a:r>
              <a:rPr lang="ru-RU" sz="1600" b="1" dirty="0"/>
              <a:t>состояния</a:t>
            </a:r>
          </a:p>
        </p:txBody>
      </p:sp>
      <p:sp>
        <p:nvSpPr>
          <p:cNvPr id="33800" name="Text Box 41"/>
          <p:cNvSpPr txBox="1">
            <a:spLocks noChangeArrowheads="1"/>
          </p:cNvSpPr>
          <p:nvPr/>
        </p:nvSpPr>
        <p:spPr bwMode="auto">
          <a:xfrm>
            <a:off x="5382110" y="1916113"/>
            <a:ext cx="11801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на микро-</a:t>
            </a:r>
          </a:p>
          <a:p>
            <a:pPr algn="ctr"/>
            <a:r>
              <a:rPr lang="ru-RU" sz="1600" b="1" dirty="0"/>
              <a:t>уровне</a:t>
            </a:r>
          </a:p>
        </p:txBody>
      </p:sp>
      <p:sp>
        <p:nvSpPr>
          <p:cNvPr id="33801" name="Text Box 42"/>
          <p:cNvSpPr txBox="1">
            <a:spLocks noChangeArrowheads="1"/>
          </p:cNvSpPr>
          <p:nvPr/>
        </p:nvSpPr>
        <p:spPr bwMode="auto">
          <a:xfrm>
            <a:off x="6685109" y="3933825"/>
            <a:ext cx="14141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по </a:t>
            </a:r>
            <a:r>
              <a:rPr lang="ru-RU" b="1" dirty="0" err="1"/>
              <a:t>сравне</a:t>
            </a:r>
            <a:r>
              <a:rPr lang="ru-RU" b="1" dirty="0"/>
              <a:t>-</a:t>
            </a:r>
          </a:p>
          <a:p>
            <a:pPr algn="ctr"/>
            <a:r>
              <a:rPr lang="ru-RU" b="1" dirty="0" err="1"/>
              <a:t>нию</a:t>
            </a:r>
            <a:endParaRPr lang="ru-RU" b="1" dirty="0"/>
          </a:p>
        </p:txBody>
      </p:sp>
      <p:sp>
        <p:nvSpPr>
          <p:cNvPr id="33802" name="Text Box 43"/>
          <p:cNvSpPr txBox="1">
            <a:spLocks noChangeArrowheads="1"/>
          </p:cNvSpPr>
          <p:nvPr/>
        </p:nvSpPr>
        <p:spPr bwMode="auto">
          <a:xfrm>
            <a:off x="539750" y="4076700"/>
            <a:ext cx="1512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sz="1500" b="1" dirty="0" err="1"/>
              <a:t>объедине</a:t>
            </a:r>
            <a:r>
              <a:rPr lang="ru-RU" sz="1500" b="1" dirty="0"/>
              <a:t>-</a:t>
            </a:r>
          </a:p>
          <a:p>
            <a:pPr algn="ctr"/>
            <a:r>
              <a:rPr lang="ru-RU" sz="1500" b="1" dirty="0" err="1"/>
              <a:t>ние</a:t>
            </a:r>
            <a:r>
              <a:rPr lang="ru-RU" sz="1500" b="1" dirty="0"/>
              <a:t> с </a:t>
            </a:r>
            <a:r>
              <a:rPr lang="ru-RU" sz="1500" b="1" dirty="0" err="1"/>
              <a:t>други</a:t>
            </a:r>
            <a:r>
              <a:rPr lang="ru-RU" sz="1500" b="1" dirty="0"/>
              <a:t>-</a:t>
            </a:r>
          </a:p>
          <a:p>
            <a:pPr algn="ctr"/>
            <a:r>
              <a:rPr lang="ru-RU" sz="1500" b="1" dirty="0"/>
              <a:t>ми </a:t>
            </a:r>
            <a:r>
              <a:rPr lang="ru-RU" sz="1500" b="1" dirty="0" err="1"/>
              <a:t>систе-мами</a:t>
            </a:r>
            <a:r>
              <a:rPr lang="ru-RU" sz="1500" dirty="0"/>
              <a:t> </a:t>
            </a:r>
          </a:p>
        </p:txBody>
      </p:sp>
      <p:sp>
        <p:nvSpPr>
          <p:cNvPr id="33803" name="Text Box 44"/>
          <p:cNvSpPr txBox="1">
            <a:spLocks noChangeArrowheads="1"/>
          </p:cNvSpPr>
          <p:nvPr/>
        </p:nvSpPr>
        <p:spPr bwMode="auto">
          <a:xfrm>
            <a:off x="1908175" y="5445125"/>
            <a:ext cx="1250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1600" b="1" dirty="0"/>
              <a:t>в  системе</a:t>
            </a:r>
          </a:p>
        </p:txBody>
      </p:sp>
      <p:sp>
        <p:nvSpPr>
          <p:cNvPr id="33804" name="Text Box 45"/>
          <p:cNvSpPr txBox="1">
            <a:spLocks noChangeArrowheads="1"/>
          </p:cNvSpPr>
          <p:nvPr/>
        </p:nvSpPr>
        <p:spPr bwMode="auto">
          <a:xfrm>
            <a:off x="3708400" y="5300663"/>
            <a:ext cx="1439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err="1"/>
              <a:t>антисис-тема</a:t>
            </a:r>
            <a:endParaRPr lang="ru-RU" sz="1600" b="1" dirty="0"/>
          </a:p>
        </p:txBody>
      </p:sp>
      <p:sp>
        <p:nvSpPr>
          <p:cNvPr id="33805" name="Text Box 46"/>
          <p:cNvSpPr txBox="1">
            <a:spLocks noChangeArrowheads="1"/>
          </p:cNvSpPr>
          <p:nvPr/>
        </p:nvSpPr>
        <p:spPr bwMode="auto">
          <a:xfrm>
            <a:off x="5148263" y="4652963"/>
            <a:ext cx="13747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1400" b="1" dirty="0"/>
              <a:t>объединение</a:t>
            </a:r>
          </a:p>
          <a:p>
            <a:r>
              <a:rPr lang="ru-RU" sz="1400" b="1" dirty="0"/>
              <a:t> с другими</a:t>
            </a:r>
          </a:p>
          <a:p>
            <a:r>
              <a:rPr lang="ru-RU" sz="1400" b="1" dirty="0"/>
              <a:t> системами</a:t>
            </a:r>
          </a:p>
        </p:txBody>
      </p:sp>
      <p:pic>
        <p:nvPicPr>
          <p:cNvPr id="37889" name="Picture 1" descr="D:\Люда\Садик\Картинки анимашки деток\sm_full (4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072074"/>
            <a:ext cx="1271590" cy="1510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7" grpId="0"/>
      <p:bldP spid="33798" grpId="0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3" name="Picture 29" descr="фон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31745" name="Text Box 4"/>
          <p:cNvSpPr txBox="1">
            <a:spLocks noChangeArrowheads="1"/>
          </p:cNvSpPr>
          <p:nvPr/>
        </p:nvSpPr>
        <p:spPr bwMode="auto">
          <a:xfrm>
            <a:off x="2214546" y="142852"/>
            <a:ext cx="2214578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Занятие</a:t>
            </a:r>
          </a:p>
        </p:txBody>
      </p:sp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2160587" cy="825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Формирование цели и установление ограничений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3857620" y="1071546"/>
            <a:ext cx="271464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Постановка проблемы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428596" y="2143116"/>
            <a:ext cx="2143140" cy="581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Традиционное решение проблем</a:t>
            </a: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428596" y="3000372"/>
            <a:ext cx="2087562" cy="581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Анализ решения проблем</a:t>
            </a: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428596" y="4000504"/>
            <a:ext cx="2089150" cy="825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Подбор решений из художественной литературы</a:t>
            </a:r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1857356" y="6000768"/>
            <a:ext cx="3168650" cy="7016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Проверка идей на практике</a:t>
            </a:r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1714480" y="5143512"/>
            <a:ext cx="3529013" cy="581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Индивидуальный проект решения проблем</a:t>
            </a:r>
          </a:p>
        </p:txBody>
      </p:sp>
      <p:sp>
        <p:nvSpPr>
          <p:cNvPr id="31753" name="Text Box 12"/>
          <p:cNvSpPr txBox="1">
            <a:spLocks noChangeArrowheads="1"/>
          </p:cNvSpPr>
          <p:nvPr/>
        </p:nvSpPr>
        <p:spPr bwMode="auto">
          <a:xfrm>
            <a:off x="3857620" y="4076700"/>
            <a:ext cx="2714644" cy="825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Подбор оригинальных решений, которые можно реализовать</a:t>
            </a:r>
          </a:p>
        </p:txBody>
      </p:sp>
      <p:sp>
        <p:nvSpPr>
          <p:cNvPr id="31754" name="Text Box 13"/>
          <p:cNvSpPr txBox="1">
            <a:spLocks noChangeArrowheads="1"/>
          </p:cNvSpPr>
          <p:nvPr/>
        </p:nvSpPr>
        <p:spPr bwMode="auto">
          <a:xfrm>
            <a:off x="3857620" y="2928934"/>
            <a:ext cx="2736850" cy="825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Выявление элементов для подобного решения проблем</a:t>
            </a:r>
          </a:p>
        </p:txBody>
      </p:sp>
      <p:sp>
        <p:nvSpPr>
          <p:cNvPr id="31755" name="Text Box 14"/>
          <p:cNvSpPr txBox="1">
            <a:spLocks noChangeArrowheads="1"/>
          </p:cNvSpPr>
          <p:nvPr/>
        </p:nvSpPr>
        <p:spPr bwMode="auto">
          <a:xfrm>
            <a:off x="3857620" y="2214554"/>
            <a:ext cx="2714644" cy="33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Нестандартные идеи</a:t>
            </a:r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H="1">
            <a:off x="1643042" y="642918"/>
            <a:ext cx="1079500" cy="288925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bevel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>
            <a:off x="3786182" y="642918"/>
            <a:ext cx="1000132" cy="35719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bevel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58" name="Line 17"/>
          <p:cNvSpPr>
            <a:spLocks noChangeShapeType="1"/>
          </p:cNvSpPr>
          <p:nvPr/>
        </p:nvSpPr>
        <p:spPr bwMode="auto">
          <a:xfrm flipH="1">
            <a:off x="1857356" y="1428736"/>
            <a:ext cx="3168650" cy="642942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bevel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59" name="Line 18"/>
          <p:cNvSpPr>
            <a:spLocks noChangeShapeType="1"/>
          </p:cNvSpPr>
          <p:nvPr/>
        </p:nvSpPr>
        <p:spPr bwMode="auto">
          <a:xfrm>
            <a:off x="5000628" y="1428735"/>
            <a:ext cx="0" cy="75600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bevel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60" name="Line 19"/>
          <p:cNvSpPr>
            <a:spLocks noChangeShapeType="1"/>
          </p:cNvSpPr>
          <p:nvPr/>
        </p:nvSpPr>
        <p:spPr bwMode="auto">
          <a:xfrm>
            <a:off x="1428728" y="1857364"/>
            <a:ext cx="0" cy="287337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bevel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61" name="Line 20"/>
          <p:cNvSpPr>
            <a:spLocks noChangeShapeType="1"/>
          </p:cNvSpPr>
          <p:nvPr/>
        </p:nvSpPr>
        <p:spPr bwMode="auto">
          <a:xfrm>
            <a:off x="1428728" y="2714620"/>
            <a:ext cx="0" cy="288925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bevel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62" name="Line 21"/>
          <p:cNvSpPr>
            <a:spLocks noChangeShapeType="1"/>
          </p:cNvSpPr>
          <p:nvPr/>
        </p:nvSpPr>
        <p:spPr bwMode="auto">
          <a:xfrm>
            <a:off x="1428728" y="3571876"/>
            <a:ext cx="0" cy="433387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bevel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63" name="Line 22"/>
          <p:cNvSpPr>
            <a:spLocks noChangeShapeType="1"/>
          </p:cNvSpPr>
          <p:nvPr/>
        </p:nvSpPr>
        <p:spPr bwMode="auto">
          <a:xfrm>
            <a:off x="5000628" y="2571744"/>
            <a:ext cx="0" cy="360363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bevel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64" name="Line 23"/>
          <p:cNvSpPr>
            <a:spLocks noChangeShapeType="1"/>
          </p:cNvSpPr>
          <p:nvPr/>
        </p:nvSpPr>
        <p:spPr bwMode="auto">
          <a:xfrm flipH="1">
            <a:off x="2571736" y="3214686"/>
            <a:ext cx="1260000" cy="0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bevel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65" name="Line 24"/>
          <p:cNvSpPr>
            <a:spLocks noChangeShapeType="1"/>
          </p:cNvSpPr>
          <p:nvPr/>
        </p:nvSpPr>
        <p:spPr bwMode="auto">
          <a:xfrm>
            <a:off x="2500297" y="3643314"/>
            <a:ext cx="1350977" cy="433386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bevel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/>
        </p:nvSpPr>
        <p:spPr bwMode="auto">
          <a:xfrm>
            <a:off x="2428860" y="3643315"/>
            <a:ext cx="785818" cy="1428760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bevel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/>
        </p:nvSpPr>
        <p:spPr bwMode="auto">
          <a:xfrm>
            <a:off x="3428992" y="5760000"/>
            <a:ext cx="0" cy="216000"/>
          </a:xfrm>
          <a:prstGeom prst="line">
            <a:avLst/>
          </a:prstGeom>
          <a:noFill/>
          <a:ln w="19050" cap="rnd">
            <a:solidFill>
              <a:srgbClr val="2F29AD"/>
            </a:solidFill>
            <a:bevel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/>
        </p:nvSpPr>
        <p:spPr bwMode="auto">
          <a:xfrm flipH="1">
            <a:off x="5000627" y="4929197"/>
            <a:ext cx="1071569" cy="1285885"/>
          </a:xfrm>
          <a:prstGeom prst="line">
            <a:avLst/>
          </a:prstGeom>
          <a:noFill/>
          <a:ln w="19050" cap="rnd">
            <a:solidFill>
              <a:schemeClr val="accent1">
                <a:lumMod val="75000"/>
              </a:schemeClr>
            </a:solidFill>
            <a:bevel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/>
        </p:nvSpPr>
        <p:spPr bwMode="auto">
          <a:xfrm>
            <a:off x="785786" y="4857761"/>
            <a:ext cx="1000132" cy="1357322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bevel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928794" y="285728"/>
            <a:ext cx="4968000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СХЕМА РЕШЕНИЯ 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ТВОРЧЕСКИХ  ЗАДАЧ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535238" y="136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1928794" y="1714488"/>
            <a:ext cx="4968875" cy="4238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ВВОДНАЯ ЧАСТЬ (игра)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1928794" y="2714620"/>
            <a:ext cx="4968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ЧТЕНИЕ ПРОЗВЕДЕНИЯ (сказки, рассказа), до решения проблемной ситуации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1928794" y="3857628"/>
            <a:ext cx="4968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b="1" dirty="0"/>
              <a:t>ДОЧИТЫВАЕТСЯ </a:t>
            </a:r>
            <a:r>
              <a:rPr lang="ru-RU" b="1" dirty="0" smtClean="0"/>
              <a:t>ПРОИЗВЕДЕНИЕ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ДО КОНЦА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1929600" y="4929198"/>
            <a:ext cx="4968875" cy="4238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/>
              <a:t>РЕФЛЕКСИЯ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1929600" y="5857892"/>
            <a:ext cx="4968875" cy="4238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/>
              <a:t>ПРОДУКТИВНАЯ ДЕЯТЕЛЬНОСТЬ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286248" y="1142984"/>
            <a:ext cx="45719" cy="57150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86248" y="2160000"/>
            <a:ext cx="45719" cy="4831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86248" y="3429000"/>
            <a:ext cx="71438" cy="4286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86248" y="4500570"/>
            <a:ext cx="71438" cy="4286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86248" y="5429264"/>
            <a:ext cx="71438" cy="4286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" descr="D:\Люда\Садик\Картинки анимашки деток\sm_full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1961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3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3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93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93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9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9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93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93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193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93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93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93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193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93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5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93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93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19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9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animBg="1"/>
      <p:bldP spid="38926" grpId="0" animBg="1"/>
      <p:bldP spid="38927" grpId="0" animBg="1"/>
      <p:bldP spid="38928" grpId="0" animBg="1"/>
      <p:bldP spid="38929" grpId="0" animBg="1"/>
      <p:bldP spid="38930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ou154.spb.ru/img/TRIZ/DARIZ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429000"/>
            <a:ext cx="4286280" cy="3214710"/>
          </a:xfrm>
          <a:prstGeom prst="rect">
            <a:avLst/>
          </a:prstGeom>
          <a:noFill/>
          <a:ln w="19050" cmpd="thickThin"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5" name="Рисунок 4" descr="http://dou154.spb.ru/img/TRIZ/DARIZ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14290"/>
            <a:ext cx="3786214" cy="3000396"/>
          </a:xfrm>
          <a:prstGeom prst="rect">
            <a:avLst/>
          </a:prstGeom>
          <a:noFill/>
          <a:ln w="19050" cmpd="thickThin"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8" name="Рисунок 7" descr="http://dou154.spb.ru/img/TRIZ/DARIZ3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14290"/>
            <a:ext cx="3786214" cy="3000396"/>
          </a:xfrm>
          <a:prstGeom prst="rect">
            <a:avLst/>
          </a:prstGeom>
          <a:noFill/>
          <a:ln w="19050" cmpd="thickThin"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308376"/>
              </p:ext>
            </p:extLst>
          </p:nvPr>
        </p:nvGraphicFramePr>
        <p:xfrm>
          <a:off x="428596" y="1285860"/>
          <a:ext cx="8358246" cy="4426478"/>
        </p:xfrm>
        <a:graphic>
          <a:graphicData uri="http://schemas.openxmlformats.org/drawingml/2006/table">
            <a:tbl>
              <a:tblPr/>
              <a:tblGrid>
                <a:gridCol w="2802704"/>
                <a:gridCol w="5555542"/>
              </a:tblGrid>
              <a:tr h="432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1600" b="1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8524" marR="8524" marT="8524" marB="8524">
                    <a:lnL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600" b="1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8524" marR="8524" marT="8524" marB="8524">
                    <a:lnL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882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Умение рассуждать и делать </a:t>
                      </a:r>
                      <a:r>
                        <a:rPr lang="ru-RU" sz="1600" b="1" dirty="0" smtClean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выводы</a:t>
                      </a:r>
                      <a:endParaRPr lang="ru-RU" sz="1600" b="1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8524" marR="8524" marT="8524" marB="8524">
                    <a:lnL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       Умение </a:t>
                      </a:r>
                      <a:r>
                        <a:rPr lang="ru-RU" sz="1600" b="1" dirty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устанавливать </a:t>
                      </a:r>
                      <a:r>
                        <a:rPr lang="ru-RU" sz="1600" b="1" dirty="0" smtClean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причинно-     следственные </a:t>
                      </a:r>
                      <a:r>
                        <a:rPr lang="ru-RU" sz="1600" b="1" dirty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связи между событиями; способность доказывать и обосновывать свое </a:t>
                      </a:r>
                      <a:r>
                        <a:rPr lang="ru-RU" sz="1600" b="1" dirty="0" smtClean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мнение</a:t>
                      </a:r>
                      <a:endParaRPr lang="ru-RU" sz="1600" b="1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8524" marR="8524" marT="8524" marB="8524">
                    <a:lnL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829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Находчивость</a:t>
                      </a:r>
                      <a:endParaRPr lang="ru-RU" sz="1600" b="1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8524" marR="8524" marT="8524" marB="8524">
                    <a:lnL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      Способность </a:t>
                      </a:r>
                      <a:r>
                        <a:rPr lang="ru-RU" sz="1600" b="1" dirty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находить и использовать ресурсы по заданному и придуманному </a:t>
                      </a:r>
                      <a:r>
                        <a:rPr lang="ru-RU" sz="1600" b="1" dirty="0" smtClean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назначению</a:t>
                      </a:r>
                      <a:endParaRPr lang="ru-RU" sz="1600" b="1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8524" marR="8524" marT="8524" marB="8524">
                    <a:lnL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882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Внимательность и сообразительность</a:t>
                      </a:r>
                      <a:endParaRPr lang="ru-RU" sz="1600" b="1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8524" marR="8524" marT="8524" marB="8524">
                    <a:lnL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      Способность </a:t>
                      </a:r>
                      <a:r>
                        <a:rPr lang="ru-RU" sz="1600" b="1" dirty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выделять наиболее значимые моменты (детали) в проблеме или нестандартной ситуации, находить выход из </a:t>
                      </a:r>
                      <a:r>
                        <a:rPr lang="ru-RU" sz="1600" b="1" dirty="0" smtClean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неё</a:t>
                      </a:r>
                      <a:endParaRPr lang="ru-RU" sz="1600" b="1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8524" marR="8524" marT="8524" marB="8524">
                    <a:lnL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829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Творческая фантазия</a:t>
                      </a:r>
                      <a:endParaRPr lang="ru-RU" sz="1600" b="1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8524" marR="8524" marT="8524" marB="8524">
                    <a:lnL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      Образность</a:t>
                      </a:r>
                      <a:r>
                        <a:rPr lang="ru-RU" sz="1600" b="1" dirty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, связность, управляемость, беглость, гибкость, оригинальность мышления при </a:t>
                      </a:r>
                      <a:r>
                        <a:rPr lang="ru-RU" sz="1600" b="1" dirty="0" smtClean="0">
                          <a:solidFill>
                            <a:srgbClr val="6F2D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фантазировании</a:t>
                      </a:r>
                      <a:endParaRPr lang="ru-RU" sz="1600" b="1" dirty="0"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8524" marR="8524" marT="8524" marB="8524">
                    <a:lnL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7290" y="214290"/>
            <a:ext cx="72866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ДИАГНОСТИКА РАЗВИТИЯ </a:t>
            </a:r>
          </a:p>
          <a:p>
            <a:pPr lvl="0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ТВОРЧЕСКОГО МЫШЛЕНИЯ У ДЕТЕЙ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8609" name="Picture 1" descr="D:\Люда\Садик\Картинки анимашки деток\sm_full (5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819775"/>
            <a:ext cx="714375" cy="1038225"/>
          </a:xfrm>
          <a:prstGeom prst="rect">
            <a:avLst/>
          </a:prstGeom>
          <a:noFill/>
        </p:spPr>
      </p:pic>
      <p:pic>
        <p:nvPicPr>
          <p:cNvPr id="68610" name="Picture 2" descr="D:\Люда\Садик\Картинки анимашки деток\sm_ful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786454"/>
            <a:ext cx="595313" cy="35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фон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033588"/>
            <a:ext cx="82296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/>
              <a:t>      </a:t>
            </a:r>
            <a:r>
              <a:rPr lang="ru-RU" sz="2000" b="1" dirty="0" smtClean="0"/>
              <a:t>	</a:t>
            </a:r>
            <a:r>
              <a:rPr lang="ru-RU" sz="2000" b="1" dirty="0" smtClean="0">
                <a:latin typeface="Times New Roman" pitchFamily="18" charset="0"/>
              </a:rPr>
              <a:t>Тренажер 1</a:t>
            </a:r>
            <a:br>
              <a:rPr lang="ru-RU" sz="2000" b="1" dirty="0" smtClean="0">
                <a:latin typeface="Times New Roman" pitchFamily="18" charset="0"/>
              </a:rPr>
            </a:br>
            <a:endParaRPr lang="ru-RU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</a:rPr>
              <a:t>	1. Составь рекламное объявление для газеты так, чтобы слова начинались на одну букву. </a:t>
            </a:r>
            <a:br>
              <a:rPr lang="ru-RU" sz="2000" dirty="0" smtClean="0">
                <a:latin typeface="Times New Roman" pitchFamily="18" charset="0"/>
              </a:rPr>
            </a:b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 smtClean="0">
                <a:latin typeface="Times New Roman" pitchFamily="18" charset="0"/>
              </a:rPr>
              <a:t>	Пример:</a:t>
            </a:r>
            <a:r>
              <a:rPr lang="ru-RU" sz="2000" dirty="0" smtClean="0">
                <a:latin typeface="Times New Roman" pitchFamily="18" charset="0"/>
              </a:rPr>
              <a:t> продается певчий пушистый попугай Паинька,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    пятилетний, </a:t>
            </a:r>
            <a:r>
              <a:rPr lang="ru-RU" sz="2000" dirty="0" err="1" smtClean="0">
                <a:latin typeface="Times New Roman" pitchFamily="18" charset="0"/>
              </a:rPr>
              <a:t>полузеленый</a:t>
            </a:r>
            <a:r>
              <a:rPr lang="ru-RU" sz="2000" dirty="0" smtClean="0">
                <a:latin typeface="Times New Roman" pitchFamily="18" charset="0"/>
              </a:rPr>
              <a:t>. Предпочитает питаться печеньем, пить пепси-колу. Пожалуйста, приходите посмотреть. </a:t>
            </a:r>
            <a:br>
              <a:rPr lang="ru-RU" sz="2000" dirty="0" smtClean="0">
                <a:latin typeface="Times New Roman" pitchFamily="18" charset="0"/>
              </a:rPr>
            </a:b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dirty="0" smtClean="0">
                <a:latin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</a:rPr>
              <a:t>2.  </a:t>
            </a:r>
            <a:r>
              <a:rPr lang="ru-RU" sz="2000" b="1" dirty="0" smtClean="0">
                <a:latin typeface="Times New Roman" pitchFamily="18" charset="0"/>
              </a:rPr>
              <a:t>Составь текст телеграммы, чтобы слова начинались на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одну букву «С».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</a:rPr>
              <a:t>     3.   Составь цепочку слов (ассоциация) Исходное слово.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     Книга - лист - дерево - липа - чай 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5288" y="981075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 </a:t>
            </a:r>
            <a:r>
              <a:rPr lang="ru-RU" sz="24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целью получения необходимых навыков использования приёмов и методов ТРИЗ хорошо использовать «тренажёры ума»</a:t>
            </a:r>
          </a:p>
        </p:txBody>
      </p:sp>
      <p:pic>
        <p:nvPicPr>
          <p:cNvPr id="5" name="Picture 1" descr="G:\Летящий жу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3429024" cy="2423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фон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755650" y="981075"/>
            <a:ext cx="7416800" cy="47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</a:rPr>
              <a:t>       </a:t>
            </a:r>
          </a:p>
          <a:p>
            <a:r>
              <a:rPr lang="ru-RU" b="1" dirty="0">
                <a:latin typeface="Times New Roman" pitchFamily="18" charset="0"/>
              </a:rPr>
              <a:t>	 Тренажер 2</a:t>
            </a:r>
            <a:br>
              <a:rPr lang="ru-RU" b="1" dirty="0">
                <a:latin typeface="Times New Roman" pitchFamily="18" charset="0"/>
              </a:rPr>
            </a:br>
            <a:endParaRPr lang="ru-RU" sz="1050" b="1" dirty="0">
              <a:latin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</a:rPr>
              <a:t>        Задания на проверку инерции мышления. </a:t>
            </a:r>
            <a:br>
              <a:rPr lang="ru-RU" sz="2000" b="1" i="1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        </a:t>
            </a:r>
            <a:endParaRPr lang="ru-RU" dirty="0" smtClean="0">
              <a:latin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</a:rPr>
              <a:t>Требуется </a:t>
            </a:r>
            <a:r>
              <a:rPr lang="ru-RU" sz="2000" dirty="0">
                <a:latin typeface="Times New Roman" pitchFamily="18" charset="0"/>
              </a:rPr>
              <a:t>быстро отвечать на вопросы заданий. Подумать при этом можно, но не долго. </a:t>
            </a:r>
            <a:br>
              <a:rPr lang="ru-RU" sz="2000" dirty="0">
                <a:latin typeface="Times New Roman" pitchFamily="18" charset="0"/>
              </a:rPr>
            </a:br>
            <a:r>
              <a:rPr lang="ru-RU" sz="2000" dirty="0">
                <a:latin typeface="Times New Roman" pitchFamily="18" charset="0"/>
              </a:rPr>
              <a:t>     </a:t>
            </a:r>
            <a:endParaRPr lang="ru-RU" sz="2000" dirty="0" smtClean="0">
              <a:latin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1</a:t>
            </a:r>
            <a:r>
              <a:rPr lang="ru-RU" sz="2000" b="1" dirty="0">
                <a:latin typeface="Times New Roman" pitchFamily="18" charset="0"/>
              </a:rPr>
              <a:t>. На болоте сидит по-французски говорит. Кто это?  </a:t>
            </a:r>
            <a:r>
              <a:rPr lang="ru-RU" sz="2000" dirty="0">
                <a:latin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</a:rPr>
            </a:br>
            <a:endParaRPr lang="ru-RU" sz="2000" dirty="0">
              <a:latin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</a:rPr>
              <a:t>     2. Сколько </a:t>
            </a:r>
            <a:r>
              <a:rPr lang="ru-RU" sz="2000" dirty="0">
                <a:latin typeface="Times New Roman" pitchFamily="18" charset="0"/>
              </a:rPr>
              <a:t>пальцев на 2-х руках, а на 4-х? </a:t>
            </a:r>
            <a:br>
              <a:rPr lang="ru-RU" sz="2000" dirty="0">
                <a:latin typeface="Times New Roman" pitchFamily="18" charset="0"/>
              </a:rPr>
            </a:br>
            <a:endParaRPr lang="ru-RU" sz="2000" dirty="0">
              <a:latin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</a:rPr>
              <a:t>     3</a:t>
            </a:r>
            <a:r>
              <a:rPr lang="ru-RU" sz="2000" dirty="0">
                <a:latin typeface="Times New Roman" pitchFamily="18" charset="0"/>
              </a:rPr>
              <a:t>. К реке подошли два человека. Как им переправиться на противоположный берег. Если имеется </a:t>
            </a:r>
            <a:r>
              <a:rPr lang="ru-RU" sz="2000" dirty="0" smtClean="0">
                <a:latin typeface="Times New Roman" pitchFamily="18" charset="0"/>
              </a:rPr>
              <a:t>одна </a:t>
            </a:r>
            <a:r>
              <a:rPr lang="ru-RU" sz="2000" dirty="0">
                <a:latin typeface="Times New Roman" pitchFamily="18" charset="0"/>
              </a:rPr>
              <a:t>одноместная лодка. На улице довольно холодно, но еще не совсем зима — речка не замерзла. </a:t>
            </a:r>
          </a:p>
        </p:txBody>
      </p:sp>
      <p:pic>
        <p:nvPicPr>
          <p:cNvPr id="35841" name="Picture 1" descr="G:\Летящий жу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857232"/>
            <a:ext cx="3857652" cy="2726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фон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1357299"/>
            <a:ext cx="7072313" cy="415993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     </a:t>
            </a:r>
            <a:r>
              <a:rPr lang="ru-RU" sz="1800" b="1" dirty="0" smtClean="0">
                <a:latin typeface="Times New Roman" pitchFamily="18" charset="0"/>
              </a:rPr>
              <a:t>Тренажер 3</a:t>
            </a:r>
            <a:r>
              <a:rPr lang="ru-RU" sz="1800" dirty="0" smtClean="0">
                <a:latin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</a:rPr>
            </a:br>
            <a:endParaRPr lang="ru-RU" sz="1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>
                <a:latin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</a:rPr>
              <a:t>     Системность и системный разбор. </a:t>
            </a:r>
            <a:br>
              <a:rPr lang="ru-RU" sz="1800" b="1" i="1" dirty="0" smtClean="0">
                <a:latin typeface="Times New Roman" pitchFamily="18" charset="0"/>
              </a:rPr>
            </a:br>
            <a:endParaRPr lang="ru-RU" sz="18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</a:rPr>
              <a:t>     1.  Найди лишнее слово в каждой строчке </a:t>
            </a:r>
            <a:br>
              <a:rPr lang="ru-RU" sz="1800" b="1" dirty="0" smtClean="0">
                <a:latin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</a:rPr>
              <a:t>Стул, стол, змея, тренога, лошадь.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</a:rPr>
              <a:t>       Фляга, пустыня, море, аквариум, бутылка. </a:t>
            </a:r>
            <a:br>
              <a:rPr lang="ru-RU" sz="1800" b="1" dirty="0" smtClean="0">
                <a:latin typeface="Times New Roman" pitchFamily="18" charset="0"/>
              </a:rPr>
            </a:br>
            <a:endParaRPr lang="ru-RU" sz="1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Times New Roman" pitchFamily="18" charset="0"/>
              </a:rPr>
              <a:t>     2. Предлагаю систему, подбери слова, входящие в эту систему: </a:t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Лес - охотник, волк, деревья, кусты, тропа. </a:t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Река - берег, рыба, рыбак, вода, тина. </a:t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Город - автомобили, здания, улицы, велосипед т.д. </a:t>
            </a:r>
            <a:br>
              <a:rPr lang="ru-RU" sz="1800" dirty="0" smtClean="0">
                <a:latin typeface="Times New Roman" pitchFamily="18" charset="0"/>
              </a:rPr>
            </a:br>
            <a:endParaRPr lang="ru-RU" sz="1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Times New Roman" pitchFamily="18" charset="0"/>
              </a:rPr>
              <a:t>     3. Составь цепочку подсистем для системы "настольная лампа” </a:t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Это может быть такая цепь: настольная лампа - свет - лампа –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Times New Roman" pitchFamily="18" charset="0"/>
              </a:rPr>
              <a:t>     стекло и т.д. </a:t>
            </a:r>
          </a:p>
        </p:txBody>
      </p:sp>
      <p:pic>
        <p:nvPicPr>
          <p:cNvPr id="4" name="Picture 1" descr="G:\Летящий жу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928670"/>
            <a:ext cx="4144845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 descr="фон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274638"/>
            <a:ext cx="42910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  <a:t>Методика ТРИЗ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14438" y="1125538"/>
            <a:ext cx="3281362" cy="4446587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endParaRPr lang="ru-RU" sz="2000" dirty="0" smtClean="0"/>
          </a:p>
        </p:txBody>
      </p:sp>
      <p:sp>
        <p:nvSpPr>
          <p:cNvPr id="1638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140200" y="1628775"/>
            <a:ext cx="4752975" cy="1152525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 smtClean="0">
                <a:latin typeface="Book Antiqua" pitchFamily="18" charset="0"/>
                <a:cs typeface="Arial" charset="0"/>
              </a:rPr>
              <a:t>Методика ТРИЗ была придумана и разработана приблизительно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 smtClean="0">
                <a:latin typeface="Book Antiqua" pitchFamily="18" charset="0"/>
                <a:cs typeface="Arial" charset="0"/>
              </a:rPr>
              <a:t>50 лет назад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 smtClean="0">
                <a:latin typeface="Book Antiqua" pitchFamily="18" charset="0"/>
                <a:cs typeface="Arial" charset="0"/>
              </a:rPr>
              <a:t> </a:t>
            </a:r>
            <a:r>
              <a:rPr lang="ru-RU" sz="1800" b="1" smtClean="0">
                <a:latin typeface="Book Antiqua" pitchFamily="18" charset="0"/>
                <a:cs typeface="Arial" charset="0"/>
              </a:rPr>
              <a:t>Генрихом Сауловичем Альтшуллером</a:t>
            </a:r>
            <a:r>
              <a:rPr lang="ru-RU" sz="1800" smtClean="0">
                <a:latin typeface="Book Antiqua" pitchFamily="18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z="1800" smtClean="0">
              <a:latin typeface="Book Antiqua" pitchFamily="18" charset="0"/>
            </a:endParaRPr>
          </a:p>
        </p:txBody>
      </p:sp>
      <p:pic>
        <p:nvPicPr>
          <p:cNvPr id="6" name="Рисунок 5" descr="Файл:Альтшуллер ГС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3000396" cy="3929090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31750" cap="rnd" cmpd="tri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4067175" y="2924175"/>
            <a:ext cx="47529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>
                <a:latin typeface="Times New Roman" pitchFamily="18" charset="0"/>
              </a:rPr>
              <a:t>Изначально она создавалась</a:t>
            </a:r>
            <a:r>
              <a:rPr lang="ru-RU"/>
              <a:t> </a:t>
            </a:r>
            <a:r>
              <a:rPr lang="ru-RU">
                <a:latin typeface="Times New Roman" pitchFamily="18" charset="0"/>
              </a:rPr>
              <a:t>для помощи в нахождении решений для технических задач и способствовало развитию мышления, гибкости, системности, логическому построению и     оригинальности </a:t>
            </a:r>
          </a:p>
        </p:txBody>
      </p:sp>
      <p:pic>
        <p:nvPicPr>
          <p:cNvPr id="51201" name="Picture 1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5303837"/>
            <a:ext cx="1255713" cy="155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Презентация" r:id="rId4" imgW="4572180" imgH="3428972" progId="PowerPoint.Show.8">
                  <p:embed/>
                </p:oleObj>
              </mc:Choice>
              <mc:Fallback>
                <p:oleObj name="Презентация" r:id="rId4" imgW="4572180" imgH="3428972" progId="PowerPoint.Show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kx="-3284103" algn="b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" name="Shape 510"/>
          <p:cNvSpPr>
            <a:spLocks noChangeArrowheads="1"/>
          </p:cNvSpPr>
          <p:nvPr/>
        </p:nvSpPr>
        <p:spPr bwMode="auto">
          <a:xfrm>
            <a:off x="142844" y="1785926"/>
            <a:ext cx="2476500" cy="29225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19050">
            <a:solidFill>
              <a:srgbClr val="00B050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33B52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2643174" y="692150"/>
            <a:ext cx="615157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zh-CN" sz="2000" b="1" dirty="0">
                <a:cs typeface="华文中宋"/>
              </a:rPr>
              <a:t>На занятиях по ТРИЗ всегда должно быть</a:t>
            </a:r>
            <a:r>
              <a:rPr lang="ru-RU" altLang="zh-CN" sz="2000" dirty="0">
                <a:cs typeface="华文中宋"/>
              </a:rPr>
              <a:t>:</a:t>
            </a:r>
          </a:p>
          <a:p>
            <a:pPr algn="ctr"/>
            <a:r>
              <a:rPr lang="ru-RU" altLang="zh-CN" dirty="0">
                <a:cs typeface="华文中宋"/>
              </a:rPr>
              <a:t>интересно, таинственно, доброжелательно, </a:t>
            </a:r>
          </a:p>
          <a:p>
            <a:pPr algn="ctr"/>
            <a:r>
              <a:rPr lang="ru-RU" altLang="zh-CN" dirty="0">
                <a:cs typeface="华文中宋"/>
              </a:rPr>
              <a:t>нравственно, понятно, лично полезно сейчас и потом, </a:t>
            </a:r>
          </a:p>
          <a:p>
            <a:pPr algn="ctr"/>
            <a:r>
              <a:rPr lang="ru-RU" altLang="zh-CN" dirty="0">
                <a:cs typeface="华文中宋"/>
              </a:rPr>
              <a:t>весело, эмоционально,</a:t>
            </a:r>
          </a:p>
          <a:p>
            <a:pPr algn="ctr"/>
            <a:r>
              <a:rPr lang="ru-RU" altLang="zh-CN" dirty="0">
                <a:cs typeface="华文中宋"/>
              </a:rPr>
              <a:t> должны разбираться жизненные ситуации,</a:t>
            </a:r>
          </a:p>
          <a:p>
            <a:pPr algn="ctr"/>
            <a:r>
              <a:rPr lang="ru-RU" altLang="zh-CN" dirty="0">
                <a:cs typeface="华文中宋"/>
              </a:rPr>
              <a:t> в быстром темпе, разнообразно, без повторов,</a:t>
            </a:r>
          </a:p>
          <a:p>
            <a:pPr algn="ctr"/>
            <a:r>
              <a:rPr lang="ru-RU" altLang="zh-CN" dirty="0">
                <a:cs typeface="华文中宋"/>
              </a:rPr>
              <a:t> с большим количеством сопоставлений</a:t>
            </a:r>
          </a:p>
          <a:p>
            <a:pPr algn="ctr"/>
            <a:r>
              <a:rPr lang="ru-RU" altLang="zh-CN" dirty="0">
                <a:cs typeface="华文中宋"/>
              </a:rPr>
              <a:t> и противопоставлений, с большим уважением к личности </a:t>
            </a:r>
            <a:r>
              <a:rPr lang="ru-RU" altLang="zh-CN" dirty="0" smtClean="0">
                <a:cs typeface="华文中宋"/>
              </a:rPr>
              <a:t>ребенка </a:t>
            </a:r>
            <a:r>
              <a:rPr lang="ru-RU" altLang="zh-CN" dirty="0">
                <a:cs typeface="华文中宋"/>
              </a:rPr>
              <a:t>и к его самостоятельности. </a:t>
            </a:r>
          </a:p>
          <a:p>
            <a:pPr algn="ctr"/>
            <a:r>
              <a:rPr lang="ru-RU" altLang="zh-CN" b="1" dirty="0">
                <a:cs typeface="华文中宋"/>
              </a:rPr>
              <a:t>Не должно быть</a:t>
            </a:r>
            <a:r>
              <a:rPr lang="ru-RU" altLang="zh-CN" dirty="0">
                <a:cs typeface="华文中宋"/>
              </a:rPr>
              <a:t>: страшилок, глупости,</a:t>
            </a:r>
          </a:p>
          <a:p>
            <a:pPr algn="ctr"/>
            <a:r>
              <a:rPr lang="ru-RU" altLang="zh-CN" dirty="0">
                <a:cs typeface="华文中宋"/>
              </a:rPr>
              <a:t> пошлости, грубости. </a:t>
            </a:r>
          </a:p>
          <a:p>
            <a:pPr algn="ctr"/>
            <a:r>
              <a:rPr lang="ru-RU" altLang="zh-CN" dirty="0">
                <a:cs typeface="华文中宋"/>
              </a:rPr>
              <a:t>Принцип комфортности обучения. </a:t>
            </a:r>
          </a:p>
          <a:p>
            <a:pPr algn="ctr"/>
            <a:r>
              <a:rPr lang="ru-RU" altLang="zh-CN" dirty="0">
                <a:cs typeface="华文中宋"/>
              </a:rPr>
              <a:t>Атмосфера понимания и радости общения</a:t>
            </a:r>
            <a:r>
              <a:rPr lang="ru-RU" altLang="zh-CN" dirty="0" smtClean="0">
                <a:cs typeface="华文中宋"/>
              </a:rPr>
              <a:t>.</a:t>
            </a:r>
          </a:p>
          <a:p>
            <a:pPr algn="ctr"/>
            <a:endParaRPr lang="ru-RU" altLang="zh-CN" dirty="0">
              <a:cs typeface="华文中宋"/>
            </a:endParaRPr>
          </a:p>
          <a:p>
            <a:pPr algn="ctr"/>
            <a:r>
              <a:rPr lang="ru-RU" altLang="zh-CN" b="1" i="1" dirty="0">
                <a:cs typeface="华文中宋"/>
              </a:rPr>
              <a:t> “Мы все здесь умные!”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:\Люда\Картинки\spasibo-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017" y="176602"/>
            <a:ext cx="8734701" cy="6538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5" descr="0001-001-Algoritmy-v-nashej-zhiz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08050"/>
            <a:ext cx="6264275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0350"/>
            <a:ext cx="19081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476250"/>
            <a:ext cx="21240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5" name="Picture 1" descr="D:\Люда\Садик\Картинки анимашки деток\sm_full (1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5635" y="3000372"/>
            <a:ext cx="2238365" cy="1686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фон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619250" y="692150"/>
            <a:ext cx="4248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</a:rPr>
              <a:t>Цель ТРИЗ:</a:t>
            </a:r>
            <a:r>
              <a:rPr lang="ru-RU">
                <a:latin typeface="Times New Roman" pitchFamily="18" charset="0"/>
              </a:rPr>
              <a:t> целенаправленное </a:t>
            </a:r>
          </a:p>
          <a:p>
            <a:pPr eaLnBrk="0" hangingPunct="0"/>
            <a:r>
              <a:rPr lang="ru-RU">
                <a:latin typeface="Times New Roman" pitchFamily="18" charset="0"/>
              </a:rPr>
              <a:t>формирование творческих </a:t>
            </a:r>
          </a:p>
          <a:p>
            <a:pPr eaLnBrk="0" hangingPunct="0"/>
            <a:r>
              <a:rPr lang="ru-RU">
                <a:latin typeface="Times New Roman" pitchFamily="18" charset="0"/>
              </a:rPr>
              <a:t>способностей, развитие нестандартного</a:t>
            </a:r>
          </a:p>
          <a:p>
            <a:pPr eaLnBrk="0" hangingPunct="0"/>
            <a:r>
              <a:rPr lang="ru-RU">
                <a:latin typeface="Times New Roman" pitchFamily="18" charset="0"/>
              </a:rPr>
              <a:t>видения мира, нового мышления.</a:t>
            </a:r>
            <a:r>
              <a:rPr lang="ru-RU"/>
              <a:t> 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827088" y="1916113"/>
            <a:ext cx="5473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latin typeface="Times New Roman" pitchFamily="18" charset="0"/>
              </a:rPr>
              <a:t>Главная задача:</a:t>
            </a:r>
            <a:r>
              <a:rPr lang="ru-RU" dirty="0">
                <a:latin typeface="Times New Roman" pitchFamily="18" charset="0"/>
              </a:rPr>
              <a:t> научить ребенка думать </a:t>
            </a:r>
            <a:r>
              <a:rPr lang="ru-RU" dirty="0" err="1">
                <a:latin typeface="Times New Roman" pitchFamily="18" charset="0"/>
              </a:rPr>
              <a:t>нестандарт</a:t>
            </a:r>
            <a:r>
              <a:rPr lang="ru-RU" dirty="0">
                <a:latin typeface="Times New Roman" pitchFamily="18" charset="0"/>
              </a:rPr>
              <a:t>-но и находить собственные </a:t>
            </a:r>
            <a:r>
              <a:rPr lang="ru-RU" dirty="0" smtClean="0">
                <a:latin typeface="Times New Roman" pitchFamily="18" charset="0"/>
              </a:rPr>
              <a:t>решения.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116013" y="2438400"/>
            <a:ext cx="74168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13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Задачи: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Развитие у ребёнка естественной потребности познания </a:t>
            </a:r>
          </a:p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окружающего мира, заложенной природой. </a:t>
            </a:r>
            <a:b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2. Формирование системного диалектического мышления </a:t>
            </a:r>
          </a:p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основанного на законах развития. </a:t>
            </a:r>
            <a:b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3. Формирование навыков самостоятельного поиска и </a:t>
            </a:r>
          </a:p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получения нужной информации. </a:t>
            </a:r>
            <a:b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4. Формирование навыков работы с информацией, которую</a:t>
            </a:r>
          </a:p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ребёнок получает из окружающей действительности </a:t>
            </a:r>
          </a:p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стихийно или в результате целенаправленного обучения. </a:t>
            </a:r>
            <a:b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5. Воспитание определённых качеств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личности.</a:t>
            </a:r>
            <a:endParaRPr 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G:\70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52"/>
            <a:ext cx="5429288" cy="571504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87824" y="1093385"/>
            <a:ext cx="583723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342900" indent="-342900" algn="ctr"/>
            <a:r>
              <a:rPr lang="ru-RU" b="1" dirty="0"/>
              <a:t> </a:t>
            </a:r>
            <a:r>
              <a:rPr lang="ru-RU" sz="2400" b="1" dirty="0">
                <a:latin typeface="Times New Roman" pitchFamily="18" charset="0"/>
              </a:rPr>
              <a:t>В основе </a:t>
            </a:r>
            <a:r>
              <a:rPr lang="ru-RU" sz="2400" b="1" dirty="0" err="1">
                <a:latin typeface="Times New Roman" pitchFamily="18" charset="0"/>
              </a:rPr>
              <a:t>ТРИЗ-технологий</a:t>
            </a:r>
            <a:r>
              <a:rPr lang="ru-RU" sz="2400" b="1" dirty="0">
                <a:latin typeface="Times New Roman" pitchFamily="18" charset="0"/>
              </a:rPr>
              <a:t> лежат принципы</a:t>
            </a:r>
            <a:r>
              <a:rPr lang="ru-RU" sz="2400" b="1" dirty="0" smtClean="0">
                <a:latin typeface="Times New Roman" pitchFamily="18" charset="0"/>
              </a:rPr>
              <a:t>:</a:t>
            </a:r>
          </a:p>
          <a:p>
            <a:pPr marL="342900" indent="-342900" algn="ctr"/>
            <a:endParaRPr lang="ru-RU" sz="2400" b="1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i="1" dirty="0" smtClean="0">
                <a:latin typeface="Times New Roman" pitchFamily="18" charset="0"/>
              </a:rPr>
              <a:t>Разрешение </a:t>
            </a:r>
            <a:r>
              <a:rPr lang="ru-RU" sz="2400" b="1" i="1" dirty="0">
                <a:latin typeface="Times New Roman" pitchFamily="18" charset="0"/>
              </a:rPr>
              <a:t>проблемы </a:t>
            </a:r>
            <a:r>
              <a:rPr lang="ru-RU" sz="2400" b="1" i="1" dirty="0" smtClean="0">
                <a:latin typeface="Times New Roman" pitchFamily="18" charset="0"/>
              </a:rPr>
              <a:t>противоречий.</a:t>
            </a:r>
          </a:p>
          <a:p>
            <a:endParaRPr lang="ru-RU" sz="2400" b="1" i="1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 startAt="2"/>
            </a:pPr>
            <a:r>
              <a:rPr lang="ru-RU" sz="2400" b="1" i="1" dirty="0" smtClean="0">
                <a:latin typeface="Times New Roman" pitchFamily="18" charset="0"/>
              </a:rPr>
              <a:t>Системный подход – умение видеть окружающий мир во взаимосвязях.</a:t>
            </a:r>
            <a:endParaRPr lang="ru-RU" sz="2400" b="1" i="1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 startAt="2"/>
            </a:pPr>
            <a:endParaRPr lang="ru-RU" sz="2400" b="1" i="1" dirty="0">
              <a:latin typeface="Times New Roman" pitchFamily="18" charset="0"/>
            </a:endParaRPr>
          </a:p>
          <a:p>
            <a:pPr marL="457200" indent="-457200">
              <a:buAutoNum type="arabicPeriod" startAt="3"/>
            </a:pPr>
            <a:r>
              <a:rPr lang="ru-RU" sz="2400" b="1" i="1" dirty="0" smtClean="0">
                <a:latin typeface="Times New Roman" pitchFamily="18" charset="0"/>
              </a:rPr>
              <a:t>Умение найти необходимый в данной ситуации внутренний и внешний резерв.</a:t>
            </a:r>
            <a:endParaRPr lang="ru-RU" sz="2400" b="1" i="1" dirty="0">
              <a:latin typeface="Times New Roman" pitchFamily="18" charset="0"/>
            </a:endParaRPr>
          </a:p>
        </p:txBody>
      </p:sp>
      <p:pic>
        <p:nvPicPr>
          <p:cNvPr id="48130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3297237" cy="336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099" y="214313"/>
            <a:ext cx="772956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Impact" pitchFamily="34" charset="0"/>
              </a:rPr>
              <a:t>АЛГОРИТМ   РАЗВИТИЯ   ТВОРЧЕСКОГО ПОЗНАНИЯ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Impact" pitchFamily="34" charset="0"/>
            </a:endParaRPr>
          </a:p>
        </p:txBody>
      </p:sp>
      <p:sp>
        <p:nvSpPr>
          <p:cNvPr id="18435" name="Текст 3"/>
          <p:cNvSpPr>
            <a:spLocks noGrp="1"/>
          </p:cNvSpPr>
          <p:nvPr>
            <p:ph type="body" idx="1"/>
          </p:nvPr>
        </p:nvSpPr>
        <p:spPr>
          <a:xfrm>
            <a:off x="428625" y="1357313"/>
            <a:ext cx="4049713" cy="639762"/>
          </a:xfrm>
          <a:solidFill>
            <a:srgbClr val="FFCC66"/>
          </a:solidFill>
        </p:spPr>
        <p:txBody>
          <a:bodyPr/>
          <a:lstStyle/>
          <a:p>
            <a:pPr marL="63500" algn="ctr" eaLnBrk="1" hangingPunct="1"/>
            <a:r>
              <a:rPr lang="ru-RU" b="1" dirty="0" smtClean="0"/>
              <a:t>КЛЮЧЕВЫЕ СЛОВА</a:t>
            </a:r>
          </a:p>
        </p:txBody>
      </p:sp>
      <p:sp>
        <p:nvSpPr>
          <p:cNvPr id="18437" name="Содержимое 4"/>
          <p:cNvSpPr>
            <a:spLocks noGrp="1"/>
          </p:cNvSpPr>
          <p:nvPr>
            <p:ph sz="half" idx="2"/>
          </p:nvPr>
        </p:nvSpPr>
        <p:spPr>
          <a:xfrm>
            <a:off x="428625" y="2000250"/>
            <a:ext cx="4040188" cy="4741863"/>
          </a:xfrm>
          <a:solidFill>
            <a:srgbClr val="00B050"/>
          </a:solidFill>
        </p:spPr>
        <p:txBody>
          <a:bodyPr/>
          <a:lstStyle/>
          <a:p>
            <a:pPr marL="392113" indent="-273050" eaLnBrk="1" hangingPunct="1"/>
            <a:r>
              <a:rPr lang="ru-RU" sz="2000" b="1" dirty="0" smtClean="0"/>
              <a:t>СИТУАЦИЯ</a:t>
            </a:r>
          </a:p>
          <a:p>
            <a:pPr marL="392113" indent="-273050" eaLnBrk="1" hangingPunct="1"/>
            <a:r>
              <a:rPr lang="ru-RU" sz="2000" b="1" dirty="0" smtClean="0"/>
              <a:t>ЗАДАЧА</a:t>
            </a:r>
          </a:p>
          <a:p>
            <a:pPr marL="392113" indent="-273050" eaLnBrk="1" hangingPunct="1">
              <a:buFont typeface="Wingdings 2" pitchFamily="18" charset="2"/>
              <a:buNone/>
            </a:pPr>
            <a:endParaRPr lang="ru-RU" sz="800" dirty="0" smtClean="0"/>
          </a:p>
          <a:p>
            <a:pPr marL="392113" indent="-273050" eaLnBrk="1" hangingPunct="1"/>
            <a:r>
              <a:rPr lang="ru-RU" sz="2000" b="1" dirty="0" smtClean="0"/>
              <a:t>МОДЕЛЬ ЗАДАЧИ </a:t>
            </a:r>
            <a:r>
              <a:rPr lang="ru-RU" sz="2000" dirty="0" smtClean="0"/>
              <a:t>(противоречие, идеальный</a:t>
            </a:r>
          </a:p>
          <a:p>
            <a:pPr marL="119063" indent="0" eaLnBrk="1" hangingPunct="1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конечный результат)</a:t>
            </a:r>
          </a:p>
          <a:p>
            <a:pPr marL="392113" indent="-273050" eaLnBrk="1" hangingPunct="1">
              <a:buFont typeface="Wingdings 2" pitchFamily="18" charset="2"/>
              <a:buNone/>
            </a:pPr>
            <a:endParaRPr lang="ru-RU" sz="800" dirty="0" smtClean="0"/>
          </a:p>
          <a:p>
            <a:pPr marL="392113" indent="-273050" eaLnBrk="1" hangingPunct="1"/>
            <a:r>
              <a:rPr lang="ru-RU" sz="2000" b="1" dirty="0" smtClean="0"/>
              <a:t>МОДЕЛЬ РЕШЕНИЯ </a:t>
            </a:r>
            <a:r>
              <a:rPr lang="ru-RU" sz="2000" dirty="0" smtClean="0"/>
              <a:t>(разрешение противоречий)</a:t>
            </a:r>
          </a:p>
          <a:p>
            <a:pPr marL="392113" indent="-273050" eaLnBrk="1" hangingPunct="1">
              <a:buFont typeface="Wingdings 2" pitchFamily="18" charset="2"/>
              <a:buNone/>
            </a:pPr>
            <a:endParaRPr lang="ru-RU" sz="1000" dirty="0" smtClean="0"/>
          </a:p>
          <a:p>
            <a:pPr marL="392113" indent="-273050" eaLnBrk="1" hangingPunct="1"/>
            <a:r>
              <a:rPr lang="ru-RU" sz="2000" b="1" dirty="0" smtClean="0"/>
              <a:t>КОНКРЕТНОЕ РЕШЕНИЕ </a:t>
            </a:r>
            <a:r>
              <a:rPr lang="ru-RU" sz="2000" dirty="0" smtClean="0"/>
              <a:t>(ресурсы)</a:t>
            </a:r>
          </a:p>
          <a:p>
            <a:pPr marL="392113" indent="-273050" eaLnBrk="1" hangingPunct="1"/>
            <a:endParaRPr lang="ru-RU" sz="1400" dirty="0" smtClean="0"/>
          </a:p>
          <a:p>
            <a:pPr marL="392113" indent="-273050" eaLnBrk="1" hangingPunct="1"/>
            <a:r>
              <a:rPr lang="ru-RU" sz="2000" b="1" dirty="0" smtClean="0"/>
              <a:t>АНАЛИЗ ЗАДАЧИ</a:t>
            </a:r>
          </a:p>
          <a:p>
            <a:pPr marL="392113" indent="-273050" eaLnBrk="1" hangingPunct="1">
              <a:buNone/>
            </a:pPr>
            <a:r>
              <a:rPr lang="ru-RU" sz="2000" b="1" dirty="0" smtClean="0"/>
              <a:t>     </a:t>
            </a:r>
            <a:r>
              <a:rPr lang="ru-RU" sz="2000" dirty="0" smtClean="0"/>
              <a:t>(рефлексия)</a:t>
            </a:r>
          </a:p>
        </p:txBody>
      </p:sp>
      <p:sp>
        <p:nvSpPr>
          <p:cNvPr id="18436" name="Текст 5"/>
          <p:cNvSpPr>
            <a:spLocks noGrp="1"/>
          </p:cNvSpPr>
          <p:nvPr>
            <p:ph type="body" sz="quarter" idx="3"/>
          </p:nvPr>
        </p:nvSpPr>
        <p:spPr>
          <a:xfrm>
            <a:off x="4786313" y="1357313"/>
            <a:ext cx="4022725" cy="640800"/>
          </a:xfrm>
          <a:solidFill>
            <a:srgbClr val="92D050"/>
          </a:solidFill>
        </p:spPr>
        <p:txBody>
          <a:bodyPr/>
          <a:lstStyle/>
          <a:p>
            <a:pPr marL="36000" algn="ctr" eaLnBrk="1" hangingPunct="1">
              <a:spcBef>
                <a:spcPts val="0"/>
              </a:spcBef>
            </a:pPr>
            <a:r>
              <a:rPr lang="ru-RU" b="1" dirty="0" smtClean="0"/>
              <a:t>ОПОРЫ</a:t>
            </a:r>
          </a:p>
        </p:txBody>
      </p:sp>
      <p:sp>
        <p:nvSpPr>
          <p:cNvPr id="18438" name="Содержимое 6"/>
          <p:cNvSpPr>
            <a:spLocks noGrp="1"/>
          </p:cNvSpPr>
          <p:nvPr>
            <p:ph sz="quarter" idx="4"/>
          </p:nvPr>
        </p:nvSpPr>
        <p:spPr>
          <a:xfrm>
            <a:off x="4794244" y="1988840"/>
            <a:ext cx="4041775" cy="4741200"/>
          </a:xfrm>
          <a:solidFill>
            <a:srgbClr val="FFFF00"/>
          </a:solidFill>
        </p:spPr>
        <p:txBody>
          <a:bodyPr/>
          <a:lstStyle/>
          <a:p>
            <a:pPr marL="392113" indent="-273050" eaLnBrk="1" hangingPunct="1">
              <a:lnSpc>
                <a:spcPct val="80000"/>
              </a:lnSpc>
            </a:pPr>
            <a:endParaRPr lang="ru-RU" sz="2800" dirty="0" smtClean="0"/>
          </a:p>
          <a:p>
            <a:pPr marL="392113" indent="-273050" eaLnBrk="1" hangingPunct="1">
              <a:lnSpc>
                <a:spcPct val="80000"/>
              </a:lnSpc>
            </a:pPr>
            <a:r>
              <a:rPr lang="ru-RU" sz="1900" dirty="0" smtClean="0"/>
              <a:t>если …, то (+) …, но(_) …</a:t>
            </a:r>
          </a:p>
          <a:p>
            <a:pPr marL="392113" indent="-27305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600" dirty="0" smtClean="0"/>
          </a:p>
          <a:p>
            <a:pPr marL="392113" indent="-273050" eaLnBrk="1" hangingPunct="1">
              <a:lnSpc>
                <a:spcPct val="80000"/>
              </a:lnSpc>
            </a:pPr>
            <a:r>
              <a:rPr lang="ru-RU" sz="1900" dirty="0" smtClean="0"/>
              <a:t>должно быть    ,  чтоб (+)</a:t>
            </a:r>
          </a:p>
          <a:p>
            <a:pPr marL="392113" indent="-27305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900" dirty="0" smtClean="0"/>
              <a:t>     должно быть   ,  чтоб (-)</a:t>
            </a:r>
          </a:p>
          <a:p>
            <a:pPr marL="392113" indent="-27305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200" dirty="0" smtClean="0"/>
          </a:p>
          <a:p>
            <a:pPr marL="392113" indent="-27305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800" dirty="0" smtClean="0"/>
          </a:p>
          <a:p>
            <a:pPr marL="392113" indent="-273050" eaLnBrk="1" hangingPunct="1">
              <a:lnSpc>
                <a:spcPct val="80000"/>
              </a:lnSpc>
            </a:pPr>
            <a:r>
              <a:rPr lang="ru-RU" sz="1900" dirty="0" smtClean="0"/>
              <a:t>результат с наименьшими затратами</a:t>
            </a:r>
          </a:p>
          <a:p>
            <a:pPr marL="392113" indent="-27305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/>
          </a:p>
          <a:p>
            <a:pPr marL="392113" indent="-273050" eaLnBrk="1" hangingPunct="1">
              <a:lnSpc>
                <a:spcPct val="80000"/>
              </a:lnSpc>
            </a:pPr>
            <a:r>
              <a:rPr lang="ru-RU" sz="1900" b="1" i="1" dirty="0" smtClean="0"/>
              <a:t>РЕСУРСЫ:  </a:t>
            </a:r>
          </a:p>
          <a:p>
            <a:pPr marL="392113" indent="-27305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900" dirty="0" smtClean="0"/>
              <a:t>внешние;</a:t>
            </a:r>
          </a:p>
          <a:p>
            <a:pPr marL="392113" indent="-27305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900" dirty="0" smtClean="0"/>
              <a:t>внутренние</a:t>
            </a:r>
          </a:p>
          <a:p>
            <a:pPr marL="392113" indent="-273050"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sz="1700" dirty="0" smtClean="0"/>
              <a:t>рассмотрение решения ситуации и поиск новых, нестандартных решений</a:t>
            </a:r>
          </a:p>
          <a:p>
            <a:pPr marL="392113" indent="-273050" eaLnBrk="1" hangingPunct="1">
              <a:lnSpc>
                <a:spcPct val="80000"/>
              </a:lnSpc>
            </a:pPr>
            <a:endParaRPr lang="ru-RU" sz="1900" dirty="0" smtClean="0"/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3786182" y="2500306"/>
            <a:ext cx="1079500" cy="144463"/>
          </a:xfrm>
          <a:prstGeom prst="notchedRightArrow">
            <a:avLst>
              <a:gd name="adj1" fmla="val 50000"/>
              <a:gd name="adj2" fmla="val 18681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AutoShape 9"/>
          <p:cNvSpPr>
            <a:spLocks noChangeArrowheads="1"/>
          </p:cNvSpPr>
          <p:nvPr/>
        </p:nvSpPr>
        <p:spPr bwMode="auto">
          <a:xfrm>
            <a:off x="3786182" y="3000372"/>
            <a:ext cx="1079500" cy="144462"/>
          </a:xfrm>
          <a:prstGeom prst="notchedRightArrow">
            <a:avLst>
              <a:gd name="adj1" fmla="val 50000"/>
              <a:gd name="adj2" fmla="val 1868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AutoShape 10"/>
          <p:cNvSpPr>
            <a:spLocks noChangeArrowheads="1"/>
          </p:cNvSpPr>
          <p:nvPr/>
        </p:nvSpPr>
        <p:spPr bwMode="auto">
          <a:xfrm>
            <a:off x="3714744" y="4149080"/>
            <a:ext cx="1079500" cy="144462"/>
          </a:xfrm>
          <a:prstGeom prst="notchedRightArrow">
            <a:avLst>
              <a:gd name="adj1" fmla="val 50000"/>
              <a:gd name="adj2" fmla="val 1868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AutoShape 11"/>
          <p:cNvSpPr>
            <a:spLocks noChangeArrowheads="1"/>
          </p:cNvSpPr>
          <p:nvPr/>
        </p:nvSpPr>
        <p:spPr bwMode="auto">
          <a:xfrm>
            <a:off x="3773476" y="5013176"/>
            <a:ext cx="1079500" cy="144462"/>
          </a:xfrm>
          <a:prstGeom prst="notchedRightArrow">
            <a:avLst>
              <a:gd name="adj1" fmla="val 50000"/>
              <a:gd name="adj2" fmla="val 1868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AutoShape 12"/>
          <p:cNvSpPr>
            <a:spLocks noChangeArrowheads="1"/>
          </p:cNvSpPr>
          <p:nvPr/>
        </p:nvSpPr>
        <p:spPr bwMode="auto">
          <a:xfrm>
            <a:off x="3643306" y="5949280"/>
            <a:ext cx="1079500" cy="144463"/>
          </a:xfrm>
          <a:prstGeom prst="notchedRightArrow">
            <a:avLst>
              <a:gd name="adj1" fmla="val 50000"/>
              <a:gd name="adj2" fmla="val 18681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184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5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5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1000"/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5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1000"/>
                                        <p:tgtEl>
                                          <p:spTgt spid="18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500"/>
                            </p:stCondLst>
                            <p:childTnLst>
                              <p:par>
                                <p:cTn id="8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1000"/>
                                        <p:tgtEl>
                                          <p:spTgt spid="184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8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1000"/>
                                        <p:tgtEl>
                                          <p:spTgt spid="184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7500"/>
                            </p:stCondLst>
                            <p:childTnLst>
                              <p:par>
                                <p:cTn id="9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1000"/>
                                        <p:tgtEl>
                                          <p:spTgt spid="184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9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435" grpId="0" build="p" animBg="1"/>
      <p:bldP spid="18437" grpId="0" build="p" animBg="1"/>
      <p:bldP spid="18436" grpId="0" build="p" animBg="1"/>
      <p:bldP spid="18438" grpId="0" build="p" animBg="1"/>
      <p:bldP spid="18439" grpId="0" animBg="1"/>
      <p:bldP spid="18440" grpId="0" animBg="1"/>
      <p:bldP spid="18441" grpId="0" animBg="1"/>
      <p:bldP spid="18442" grpId="0" animBg="1"/>
      <p:bldP spid="184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408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572296" cy="1143000"/>
          </a:xfr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900" b="1" dirty="0" smtClean="0">
                <a:solidFill>
                  <a:srgbClr val="33B5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ЭТАПЫ </a:t>
            </a:r>
            <a:br>
              <a:rPr lang="ru-RU" sz="3900" b="1" dirty="0" smtClean="0">
                <a:solidFill>
                  <a:srgbClr val="33B5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900" b="1" dirty="0" smtClean="0">
                <a:solidFill>
                  <a:srgbClr val="33B5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овладения  алгоритмом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500166" y="1714488"/>
            <a:ext cx="1714498" cy="466407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 smtClean="0"/>
              <a:t>I</a:t>
            </a:r>
            <a:r>
              <a:rPr lang="ru-RU" sz="3600" b="1" dirty="0" smtClean="0"/>
              <a:t>  этап</a:t>
            </a:r>
            <a:endParaRPr lang="en-US" sz="3600" b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 smtClean="0"/>
              <a:t>II</a:t>
            </a:r>
            <a:r>
              <a:rPr lang="ru-RU" sz="3600" b="1" dirty="0" smtClean="0"/>
              <a:t>  этап</a:t>
            </a:r>
            <a:endParaRPr lang="ru-RU" sz="3600" b="1" dirty="0"/>
          </a:p>
        </p:txBody>
      </p:sp>
      <p:sp>
        <p:nvSpPr>
          <p:cNvPr id="21508" name="Содержимое 8"/>
          <p:cNvSpPr>
            <a:spLocks noGrp="1"/>
          </p:cNvSpPr>
          <p:nvPr>
            <p:ph sz="half" idx="2"/>
          </p:nvPr>
        </p:nvSpPr>
        <p:spPr>
          <a:xfrm>
            <a:off x="3286117" y="1714488"/>
            <a:ext cx="4786346" cy="4664075"/>
          </a:xfrm>
          <a:solidFill>
            <a:srgbClr val="92D050"/>
          </a:solidFill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b="1" dirty="0" smtClean="0"/>
              <a:t>Знакомство с противоречиями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endParaRPr lang="ru-RU" sz="1600" dirty="0" smtClean="0"/>
          </a:p>
          <a:p>
            <a:pPr eaLnBrk="1" hangingPunct="1">
              <a:buFont typeface="Wingdings 2" pitchFamily="18" charset="2"/>
              <a:buNone/>
            </a:pPr>
            <a:endParaRPr lang="ru-RU" sz="1800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b="1" dirty="0" smtClean="0"/>
              <a:t>Решение проблемной ситуации</a:t>
            </a:r>
          </a:p>
        </p:txBody>
      </p:sp>
      <p:pic>
        <p:nvPicPr>
          <p:cNvPr id="43009" name="Picture 1" descr="G:\oformlenie-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71077" cy="3286124"/>
          </a:xfrm>
          <a:prstGeom prst="rect">
            <a:avLst/>
          </a:prstGeom>
          <a:noFill/>
        </p:spPr>
      </p:pic>
      <p:pic>
        <p:nvPicPr>
          <p:cNvPr id="43010" name="Picture 2" descr="G:\oformlenie-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6500834"/>
            <a:ext cx="3286148" cy="357166"/>
          </a:xfrm>
          <a:prstGeom prst="rect">
            <a:avLst/>
          </a:prstGeom>
          <a:noFill/>
        </p:spPr>
      </p:pic>
      <p:pic>
        <p:nvPicPr>
          <p:cNvPr id="9" name="Picture 2" descr="G:\oformlenie-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6500834"/>
            <a:ext cx="3286148" cy="357166"/>
          </a:xfrm>
          <a:prstGeom prst="rect">
            <a:avLst/>
          </a:prstGeom>
          <a:noFill/>
        </p:spPr>
      </p:pic>
      <p:pic>
        <p:nvPicPr>
          <p:cNvPr id="46081" name="Picture 1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46700"/>
            <a:ext cx="1511300" cy="1511300"/>
          </a:xfrm>
          <a:prstGeom prst="rect">
            <a:avLst/>
          </a:prstGeom>
          <a:noFill/>
        </p:spPr>
      </p:pic>
      <p:pic>
        <p:nvPicPr>
          <p:cNvPr id="46082" name="Picture 2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62" y="5224463"/>
            <a:ext cx="1511300" cy="163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3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3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3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  <p:bldP spid="2150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7" descr="фон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285728"/>
            <a:ext cx="437032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 </a:t>
            </a:r>
          </a:p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   знакомстве</a:t>
            </a:r>
          </a:p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Противоречиями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47813" y="2060575"/>
            <a:ext cx="4500562" cy="71437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D456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Вперед-назад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813" y="3068638"/>
            <a:ext cx="4500562" cy="71437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D456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Сумейте в плохом найти хорошее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7813" y="4005263"/>
            <a:ext cx="4500562" cy="71437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D456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Черное-белое</a:t>
            </a:r>
            <a:endParaRPr lang="ru-RU" sz="2400" b="1" dirty="0">
              <a:solidFill>
                <a:srgbClr val="D456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813" y="4941888"/>
            <a:ext cx="4500562" cy="71437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D456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Найди и угадай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7813" y="6021388"/>
            <a:ext cx="4500562" cy="642937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D456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Перевертыши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758825" y="908050"/>
            <a:ext cx="749300" cy="1588"/>
          </a:xfrm>
          <a:prstGeom prst="line">
            <a:avLst/>
          </a:prstGeom>
          <a:ln w="34925" cap="sq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-1940719" y="3604419"/>
            <a:ext cx="5394325" cy="1588"/>
          </a:xfrm>
          <a:prstGeom prst="line">
            <a:avLst/>
          </a:prstGeom>
          <a:ln w="34925" cap="sq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55650" y="2349500"/>
            <a:ext cx="749300" cy="1588"/>
          </a:xfrm>
          <a:prstGeom prst="straightConnector1">
            <a:avLst/>
          </a:prstGeom>
          <a:ln w="34925" cap="sq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55650" y="3357563"/>
            <a:ext cx="749300" cy="1587"/>
          </a:xfrm>
          <a:prstGeom prst="straightConnector1">
            <a:avLst/>
          </a:prstGeom>
          <a:ln w="34925" cap="sq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55650" y="4365625"/>
            <a:ext cx="749300" cy="1588"/>
          </a:xfrm>
          <a:prstGeom prst="straightConnector1">
            <a:avLst/>
          </a:prstGeom>
          <a:ln w="34925" cap="sq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55650" y="5300663"/>
            <a:ext cx="749300" cy="1587"/>
          </a:xfrm>
          <a:prstGeom prst="straightConnector1">
            <a:avLst/>
          </a:prstGeom>
          <a:ln w="34925" cap="sq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55650" y="6308725"/>
            <a:ext cx="749300" cy="1588"/>
          </a:xfrm>
          <a:prstGeom prst="straightConnector1">
            <a:avLst/>
          </a:prstGeom>
          <a:ln w="34925" cap="sq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фон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3532" y="372196"/>
            <a:ext cx="8229600" cy="6048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</a:t>
            </a:r>
            <a:br>
              <a:rPr lang="ru-RU" sz="1800" dirty="0" smtClean="0"/>
            </a:br>
            <a:r>
              <a:rPr lang="ru-RU" sz="1800" dirty="0" smtClean="0"/>
              <a:t>    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"Черное-белое”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   </a:t>
            </a:r>
            <a:r>
              <a:rPr lang="ru-RU" sz="1800" dirty="0" smtClean="0"/>
              <a:t>Воспитатель поднимает карточку с изображением белого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    домика, и дети называют положительные качества объекта,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    затем поднимает карточку с изображением черного домика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    и дети перечисляют отрицательные качества. (Пример: "Книга”.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    Хорошо – из книг узнаешь много интересного . . . Плохо –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    они быстро рвутся . . . и т.д.) </a:t>
            </a:r>
            <a:br>
              <a:rPr lang="ru-RU" sz="1800" dirty="0" smtClean="0"/>
            </a:br>
            <a:r>
              <a:rPr lang="ru-RU" sz="1800" dirty="0" smtClean="0"/>
              <a:t>        Можно разбирать в качестве объектов: "Гусеница”, "Волк”,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    "Цветок”,   "Стульчик”, "Таблетка”, "Конфетка”, "Мама”,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    "Птичка”, "Укол”, "Драка”,  "Наказание” и т.д. </a:t>
            </a:r>
            <a:br>
              <a:rPr lang="ru-RU" sz="1800" dirty="0" smtClean="0"/>
            </a:br>
            <a:r>
              <a:rPr lang="ru-RU" sz="1800" dirty="0" smtClean="0"/>
              <a:t>   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     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"Наоборот” или "перевертыши”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/>
              <a:t>(проводится с мячом). </a:t>
            </a:r>
            <a:br>
              <a:rPr lang="ru-RU" sz="1800" dirty="0" smtClean="0"/>
            </a:br>
            <a:r>
              <a:rPr lang="ru-RU" sz="1800" dirty="0" smtClean="0"/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Воспитатель бросает мяч ребенку и называет слово, а ребенок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       отвечает словом, противоположным по значению и возвращает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       ведущему мяч (хороший – плохой, строить - разрушать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       выход – вход</a:t>
            </a:r>
            <a:r>
              <a:rPr lang="en-US" sz="1800" dirty="0" smtClean="0"/>
              <a:t>)</a:t>
            </a:r>
            <a:r>
              <a:rPr lang="ru-RU" sz="1800" dirty="0" smtClean="0"/>
              <a:t>.</a:t>
            </a:r>
          </a:p>
        </p:txBody>
      </p:sp>
      <p:pic>
        <p:nvPicPr>
          <p:cNvPr id="4" name="Picture 2" descr="G:\razdelitel_5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517232"/>
            <a:ext cx="4981791" cy="812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7" descr="фон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130152"/>
            <a:ext cx="4687884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 </a:t>
            </a:r>
          </a:p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   решении</a:t>
            </a:r>
          </a:p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Проблемой   ситуации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2275" y="2060575"/>
            <a:ext cx="4500563" cy="571500"/>
          </a:xfrm>
          <a:prstGeom prst="roundRect">
            <a:avLst/>
          </a:prstGeom>
          <a:solidFill>
            <a:srgbClr val="0BF3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D456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Поход в лес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2275" y="2852738"/>
            <a:ext cx="4500563" cy="571500"/>
          </a:xfrm>
          <a:prstGeom prst="roundRect">
            <a:avLst/>
          </a:prstGeom>
          <a:solidFill>
            <a:srgbClr val="0BF3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D456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Жители города Киселька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2275" y="3644900"/>
            <a:ext cx="4500563" cy="571500"/>
          </a:xfrm>
          <a:prstGeom prst="roundRect">
            <a:avLst/>
          </a:prstGeom>
          <a:solidFill>
            <a:srgbClr val="0BF3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D456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Красная Шапочка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2275" y="4437063"/>
            <a:ext cx="4500563" cy="714375"/>
          </a:xfrm>
          <a:prstGeom prst="roundRect">
            <a:avLst/>
          </a:prstGeom>
          <a:solidFill>
            <a:srgbClr val="0BF3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D456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Молочные проблемы кота </a:t>
            </a:r>
            <a:r>
              <a:rPr lang="ru-RU" sz="2400" b="1" dirty="0" err="1">
                <a:solidFill>
                  <a:srgbClr val="D456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Матроскина</a:t>
            </a:r>
            <a:endParaRPr lang="ru-RU" sz="2400" b="1" dirty="0">
              <a:solidFill>
                <a:srgbClr val="D456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92275" y="5300663"/>
            <a:ext cx="4500563" cy="500062"/>
          </a:xfrm>
          <a:prstGeom prst="roundRect">
            <a:avLst/>
          </a:prstGeom>
          <a:solidFill>
            <a:srgbClr val="0BF3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D456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Цирк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468000" y="941388"/>
            <a:ext cx="1080000" cy="1587"/>
          </a:xfrm>
          <a:prstGeom prst="line">
            <a:avLst/>
          </a:prstGeom>
          <a:ln w="34925" cap="sq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-2120106" y="3569494"/>
            <a:ext cx="5178425" cy="1587"/>
          </a:xfrm>
          <a:prstGeom prst="line">
            <a:avLst/>
          </a:prstGeom>
          <a:ln w="34925" cap="sq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68313" y="2349500"/>
            <a:ext cx="1071562" cy="1588"/>
          </a:xfrm>
          <a:prstGeom prst="straightConnector1">
            <a:avLst/>
          </a:prstGeom>
          <a:ln w="34925" cap="sq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8313" y="3068638"/>
            <a:ext cx="1071562" cy="1587"/>
          </a:xfrm>
          <a:prstGeom prst="straightConnector1">
            <a:avLst/>
          </a:prstGeom>
          <a:ln w="34925" cap="sq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68313" y="3860800"/>
            <a:ext cx="1000125" cy="1588"/>
          </a:xfrm>
          <a:prstGeom prst="straightConnector1">
            <a:avLst/>
          </a:prstGeom>
          <a:ln w="34925" cap="sq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68313" y="4797425"/>
            <a:ext cx="1000125" cy="1588"/>
          </a:xfrm>
          <a:prstGeom prst="straightConnector1">
            <a:avLst/>
          </a:prstGeom>
          <a:ln w="34925" cap="sq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68313" y="5516563"/>
            <a:ext cx="1000125" cy="1587"/>
          </a:xfrm>
          <a:prstGeom prst="straightConnector1">
            <a:avLst/>
          </a:prstGeom>
          <a:ln w="34925" cap="sq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692275" y="5949950"/>
            <a:ext cx="4500563" cy="500063"/>
          </a:xfrm>
          <a:prstGeom prst="roundRect">
            <a:avLst/>
          </a:prstGeom>
          <a:solidFill>
            <a:srgbClr val="0BF3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D456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Рецепт</a:t>
            </a:r>
          </a:p>
        </p:txBody>
      </p:sp>
      <p:cxnSp>
        <p:nvCxnSpPr>
          <p:cNvPr id="2" name="Прямая со стрелкой 28"/>
          <p:cNvCxnSpPr/>
          <p:nvPr/>
        </p:nvCxnSpPr>
        <p:spPr>
          <a:xfrm>
            <a:off x="468313" y="6165850"/>
            <a:ext cx="1000125" cy="1588"/>
          </a:xfrm>
          <a:prstGeom prst="straightConnector1">
            <a:avLst/>
          </a:prstGeom>
          <a:ln w="34925" cap="sq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theme/theme1.xml><?xml version="1.0" encoding="utf-8"?>
<a:theme xmlns:a="http://schemas.openxmlformats.org/drawingml/2006/main" name="Цветочная поляна анимированный">
  <a:themeElements>
    <a:clrScheme name="Другая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B050"/>
      </a:hlink>
      <a:folHlink>
        <a:srgbClr val="FFFF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24___</Template>
  <TotalTime>1526</TotalTime>
  <Words>557</Words>
  <Application>Microsoft Office PowerPoint</Application>
  <PresentationFormat>Экран (4:3)</PresentationFormat>
  <Paragraphs>203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Цветочная поляна анимированный</vt:lpstr>
      <vt:lpstr>Презентация</vt:lpstr>
      <vt:lpstr>МБДОУ «ДЕТСКИЙ САД №4 «ЛАСТОЧКА»ГОРОДА АРМЯНСКА РЕСПУБЛИКИ КРЫМ</vt:lpstr>
      <vt:lpstr>Методика ТРИЗ</vt:lpstr>
      <vt:lpstr>Презентация PowerPoint</vt:lpstr>
      <vt:lpstr>Презентация PowerPoint</vt:lpstr>
      <vt:lpstr>АЛГОРИТМ   РАЗВИТИЯ   ТВОРЧЕСКОГО ПОЗНАНИЯ</vt:lpstr>
      <vt:lpstr>ЭТАПЫ  овладения  алгоритмом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приёмов ТРИЗ в работе с детьми дошкольного возраста</dc:title>
  <dc:creator>Админ</dc:creator>
  <cp:lastModifiedBy>Эльдар</cp:lastModifiedBy>
  <cp:revision>99</cp:revision>
  <dcterms:created xsi:type="dcterms:W3CDTF">2012-04-05T05:29:43Z</dcterms:created>
  <dcterms:modified xsi:type="dcterms:W3CDTF">2017-11-07T18:15:21Z</dcterms:modified>
</cp:coreProperties>
</file>